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7" r:id="rId2"/>
    <p:sldId id="260" r:id="rId3"/>
    <p:sldId id="271" r:id="rId4"/>
    <p:sldId id="279" r:id="rId5"/>
    <p:sldId id="270" r:id="rId6"/>
    <p:sldId id="281" r:id="rId7"/>
    <p:sldId id="282" r:id="rId8"/>
    <p:sldId id="274" r:id="rId9"/>
    <p:sldId id="272" r:id="rId10"/>
    <p:sldId id="280" r:id="rId11"/>
    <p:sldId id="278" r:id="rId12"/>
    <p:sldId id="273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FD0F851-EC5A-4D38-B0AD-8093EC10F338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22" autoAdjust="0"/>
    <p:restoredTop sz="94697" autoAdjust="0"/>
  </p:normalViewPr>
  <p:slideViewPr>
    <p:cSldViewPr snapToGrid="0" showGuides="1">
      <p:cViewPr varScale="1">
        <p:scale>
          <a:sx n="107" d="100"/>
          <a:sy n="107" d="100"/>
        </p:scale>
        <p:origin x="24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5" d="100"/>
          <a:sy n="125" d="100"/>
        </p:scale>
        <p:origin x="38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E6C9-4A0E-9446-DCE709B7AFE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6C9-4A0E-9446-DCE709B7AFE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6C9-4A0E-9446-DCE709B7AFE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6C9-4A0E-9446-DCE709B7AFE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1. Quartal</c:v>
                </c:pt>
                <c:pt idx="1">
                  <c:v>2. Quartal</c:v>
                </c:pt>
                <c:pt idx="2">
                  <c:v>3. Quartal</c:v>
                </c:pt>
                <c:pt idx="3">
                  <c:v>4. Quartal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C9-4A0E-9446-DCE709B7AF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FEB08-8BC7-40F5-8864-5EDAC239055A}" type="datetimeFigureOut">
              <a:rPr lang="de-DE" smtClean="0"/>
              <a:pPr/>
              <a:t>08.11.2021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1D356-5CD7-4C72-AC0E-0E4635D5BB2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9323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54C43-FE26-4668-8509-A237EDFD3EF3}" type="datetimeFigureOut">
              <a:rPr lang="de-DE" smtClean="0"/>
              <a:pPr/>
              <a:t>08.11.2021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A1C35-DE7C-477B-B696-89A396F9202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6729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7437" y="-22706"/>
            <a:ext cx="12273107" cy="690362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74473" y="907473"/>
            <a:ext cx="5043054" cy="2521527"/>
          </a:xfrm>
        </p:spPr>
        <p:txBody>
          <a:bodyPr lIns="360000" tIns="360000" rIns="360000" bIns="360000" anchor="t"/>
          <a:lstStyle>
            <a:lvl1pPr algn="l">
              <a:lnSpc>
                <a:spcPts val="44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</a:t>
            </a:r>
            <a:br>
              <a:rPr lang="de-DE" dirty="0"/>
            </a:br>
            <a:r>
              <a:rPr lang="de-DE" dirty="0"/>
              <a:t>Präsentation</a:t>
            </a:r>
            <a:br>
              <a:rPr lang="de-DE" dirty="0"/>
            </a:br>
            <a:r>
              <a:rPr lang="de-DE" dirty="0"/>
              <a:t>dreizeilig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74474" y="3574474"/>
            <a:ext cx="3699162" cy="1509992"/>
          </a:xfrm>
        </p:spPr>
        <p:txBody>
          <a:bodyPr lIns="360000"/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durch Klicken </a:t>
            </a:r>
          </a:p>
          <a:p>
            <a:r>
              <a:rPr lang="de-DE" dirty="0"/>
              <a:t>Bearbeiten weitere Zeilen</a:t>
            </a:r>
          </a:p>
          <a:p>
            <a:r>
              <a:rPr lang="de-DE" dirty="0"/>
              <a:t>hier einfügen</a:t>
            </a:r>
          </a:p>
          <a:p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0"/>
          </p:nvPr>
        </p:nvSpPr>
        <p:spPr>
          <a:xfrm>
            <a:off x="3574473" y="5194999"/>
            <a:ext cx="3691515" cy="762456"/>
          </a:xfrm>
        </p:spPr>
        <p:txBody>
          <a:bodyPr lIns="360000" bIns="360000" anchor="b"/>
          <a:lstStyle>
            <a:lvl1pPr marL="0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4084385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-Vorlage_erste Zeile blau einfärben-Schrift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55688" y="1079999"/>
            <a:ext cx="9421282" cy="1440000"/>
          </a:xfrm>
        </p:spPr>
        <p:txBody>
          <a:bodyPr anchor="b"/>
          <a:lstStyle>
            <a:lvl1pPr>
              <a:defRPr sz="2400" b="1"/>
            </a:lvl1pPr>
          </a:lstStyle>
          <a:p>
            <a:r>
              <a:rPr lang="de-DE" dirty="0"/>
              <a:t>Tabellenheadline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857151" y="180000"/>
            <a:ext cx="3095760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Folientitel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1627787" y="6209325"/>
            <a:ext cx="415635" cy="365125"/>
          </a:xfrm>
          <a:prstGeom prst="rect">
            <a:avLst/>
          </a:prstGeom>
        </p:spPr>
        <p:txBody>
          <a:bodyPr/>
          <a:lstStyle/>
          <a:p>
            <a:fld id="{6AEB575F-4D3C-44BD-860A-4E61A4AE3173}" type="slidenum">
              <a:rPr lang="de-DE" smtClean="0"/>
              <a:pPr/>
              <a:t>‹Nr.›</a:t>
            </a:fld>
            <a:endParaRPr lang="de-DE"/>
          </a:p>
        </p:txBody>
      </p:sp>
      <p:graphicFrame>
        <p:nvGraphicFramePr>
          <p:cNvPr id="8" name="Tabel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7084934"/>
              </p:ext>
            </p:extLst>
          </p:nvPr>
        </p:nvGraphicFramePr>
        <p:xfrm>
          <a:off x="1055688" y="2825557"/>
          <a:ext cx="8127999" cy="2953314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1902"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Bezeichnung</a:t>
                      </a:r>
                      <a:endParaRPr lang="de-DE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Entgelt</a:t>
                      </a:r>
                      <a:endParaRPr lang="de-DE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902">
                <a:tc>
                  <a:txBody>
                    <a:bodyPr/>
                    <a:lstStyle/>
                    <a:p>
                      <a:r>
                        <a:rPr lang="de-DE" dirty="0" err="1"/>
                        <a:t>xxxx</a:t>
                      </a:r>
                      <a:endParaRPr lang="de-DE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xx</a:t>
                      </a:r>
                      <a:endParaRPr lang="de-DE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xx</a:t>
                      </a:r>
                      <a:endParaRPr lang="de-DE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902">
                <a:tc>
                  <a:txBody>
                    <a:bodyPr/>
                    <a:lstStyle/>
                    <a:p>
                      <a:r>
                        <a:rPr lang="de-DE"/>
                        <a:t>xxxxxx</a:t>
                      </a:r>
                      <a:endParaRPr lang="de-DE" dirty="0">
                        <a:solidFill>
                          <a:schemeClr val="accent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xxx</a:t>
                      </a:r>
                      <a:endParaRPr lang="de-DE" dirty="0">
                        <a:solidFill>
                          <a:schemeClr val="accent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xxx</a:t>
                      </a:r>
                      <a:endParaRPr lang="de-DE" dirty="0">
                        <a:solidFill>
                          <a:schemeClr val="accent4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902">
                <a:tc>
                  <a:txBody>
                    <a:bodyPr/>
                    <a:lstStyle/>
                    <a:p>
                      <a:r>
                        <a:rPr lang="de-DE" dirty="0" err="1"/>
                        <a:t>xxxx</a:t>
                      </a:r>
                      <a:endParaRPr lang="de-DE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xx</a:t>
                      </a:r>
                      <a:endParaRPr lang="de-DE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xx</a:t>
                      </a:r>
                      <a:endParaRPr lang="de-DE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902">
                <a:tc>
                  <a:txBody>
                    <a:bodyPr/>
                    <a:lstStyle/>
                    <a:p>
                      <a:r>
                        <a:rPr lang="de-DE" dirty="0" err="1"/>
                        <a:t>xxxxxx</a:t>
                      </a:r>
                      <a:endParaRPr lang="de-DE" dirty="0">
                        <a:solidFill>
                          <a:schemeClr val="accent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xxx</a:t>
                      </a:r>
                      <a:endParaRPr lang="de-DE" dirty="0">
                        <a:solidFill>
                          <a:schemeClr val="accent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xxx</a:t>
                      </a:r>
                      <a:endParaRPr lang="de-DE" dirty="0">
                        <a:solidFill>
                          <a:schemeClr val="accent4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902">
                <a:tc>
                  <a:txBody>
                    <a:bodyPr/>
                    <a:lstStyle/>
                    <a:p>
                      <a:r>
                        <a:rPr lang="de-DE" dirty="0" err="1"/>
                        <a:t>xxxx</a:t>
                      </a:r>
                      <a:endParaRPr lang="de-DE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xx</a:t>
                      </a:r>
                      <a:endParaRPr lang="de-DE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xx</a:t>
                      </a:r>
                      <a:endParaRPr lang="de-DE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902">
                <a:tc>
                  <a:txBody>
                    <a:bodyPr/>
                    <a:lstStyle/>
                    <a:p>
                      <a:r>
                        <a:rPr lang="de-DE"/>
                        <a:t>xxxxxx</a:t>
                      </a:r>
                      <a:endParaRPr lang="de-DE" dirty="0">
                        <a:solidFill>
                          <a:schemeClr val="accent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xxx</a:t>
                      </a:r>
                      <a:endParaRPr lang="de-DE" dirty="0">
                        <a:solidFill>
                          <a:schemeClr val="accent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xxx</a:t>
                      </a:r>
                      <a:endParaRPr lang="de-DE" dirty="0">
                        <a:solidFill>
                          <a:schemeClr val="accent4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5629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55688" y="1079999"/>
            <a:ext cx="9421282" cy="1440000"/>
          </a:xfrm>
        </p:spPr>
        <p:txBody>
          <a:bodyPr anchor="b"/>
          <a:lstStyle>
            <a:lvl1pPr>
              <a:defRPr sz="2400" b="1"/>
            </a:lvl1pPr>
          </a:lstStyle>
          <a:p>
            <a:r>
              <a:rPr lang="de-DE" dirty="0"/>
              <a:t>Diagrammheadline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857151" y="180000"/>
            <a:ext cx="3095760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Folientitel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1627787" y="6209325"/>
            <a:ext cx="415635" cy="365125"/>
          </a:xfrm>
          <a:prstGeom prst="rect">
            <a:avLst/>
          </a:prstGeom>
        </p:spPr>
        <p:txBody>
          <a:bodyPr/>
          <a:lstStyle/>
          <a:p>
            <a:fld id="{6AEB575F-4D3C-44BD-860A-4E61A4AE3173}" type="slidenum">
              <a:rPr lang="de-DE" smtClean="0"/>
              <a:pPr/>
              <a:t>‹Nr.›</a:t>
            </a:fld>
            <a:endParaRPr lang="de-DE"/>
          </a:p>
        </p:txBody>
      </p:sp>
      <p:graphicFrame>
        <p:nvGraphicFramePr>
          <p:cNvPr id="10" name="Diagramm 9"/>
          <p:cNvGraphicFramePr/>
          <p:nvPr userDrawn="1">
            <p:extLst>
              <p:ext uri="{D42A27DB-BD31-4B8C-83A1-F6EECF244321}">
                <p14:modId xmlns:p14="http://schemas.microsoft.com/office/powerpoint/2010/main" val="2068055836"/>
              </p:ext>
            </p:extLst>
          </p:nvPr>
        </p:nvGraphicFramePr>
        <p:xfrm>
          <a:off x="3231211" y="2348753"/>
          <a:ext cx="5729577" cy="3852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2581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-mit-Bil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6402" y="-22706"/>
            <a:ext cx="12273107" cy="690362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096000" y="900826"/>
            <a:ext cx="5043055" cy="2368846"/>
          </a:xfrm>
        </p:spPr>
        <p:txBody>
          <a:bodyPr lIns="360000" tIns="360000" rIns="360000" bIns="360000" anchor="t"/>
          <a:lstStyle>
            <a:lvl1pPr algn="l">
              <a:lnSpc>
                <a:spcPts val="44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</a:t>
            </a:r>
            <a:br>
              <a:rPr lang="de-DE" dirty="0"/>
            </a:br>
            <a:r>
              <a:rPr lang="de-DE" dirty="0"/>
              <a:t>Präsentation</a:t>
            </a:r>
            <a:br>
              <a:rPr lang="de-DE" dirty="0"/>
            </a:br>
            <a:r>
              <a:rPr lang="de-DE" dirty="0"/>
              <a:t>dreizeilig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096000" y="3429000"/>
            <a:ext cx="3540827" cy="1605224"/>
          </a:xfrm>
        </p:spPr>
        <p:txBody>
          <a:bodyPr lIns="360000"/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durch Klicken </a:t>
            </a:r>
          </a:p>
          <a:p>
            <a:r>
              <a:rPr lang="de-DE" dirty="0"/>
              <a:t>Bearbeiten</a:t>
            </a:r>
          </a:p>
          <a:p>
            <a:r>
              <a:rPr lang="de-DE" dirty="0"/>
              <a:t>weitere Zeilen</a:t>
            </a:r>
          </a:p>
          <a:p>
            <a:r>
              <a:rPr lang="de-DE" dirty="0"/>
              <a:t>hier einfügen</a:t>
            </a:r>
          </a:p>
          <a:p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1056000" y="909000"/>
            <a:ext cx="5040000" cy="5040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5215096"/>
            <a:ext cx="3681619" cy="735432"/>
          </a:xfrm>
        </p:spPr>
        <p:txBody>
          <a:bodyPr lIns="360000" bIns="360000"/>
          <a:lstStyle>
            <a:lvl1pPr marL="0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de-DE" dirty="0"/>
              <a:t>Name des Vortragenden</a:t>
            </a:r>
          </a:p>
          <a:p>
            <a:pPr lvl="0"/>
            <a:r>
              <a:rPr lang="de-DE" dirty="0"/>
              <a:t>Datum, am </a:t>
            </a:r>
            <a:r>
              <a:rPr lang="de-DE" dirty="0" err="1"/>
              <a:t>xx.xxxx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3213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6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5688" y="1080001"/>
            <a:ext cx="9421282" cy="1440000"/>
          </a:xfrm>
        </p:spPr>
        <p:txBody>
          <a:bodyPr lIns="0" anchor="b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55688" y="2699999"/>
            <a:ext cx="7920000" cy="35007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49091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5688" y="1079999"/>
            <a:ext cx="9421282" cy="1440000"/>
          </a:xfrm>
        </p:spPr>
        <p:txBody>
          <a:bodyPr anchor="b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55688" y="2700000"/>
            <a:ext cx="4500000" cy="35007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5999" y="2700000"/>
            <a:ext cx="4392613" cy="35007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857151" y="180000"/>
            <a:ext cx="309576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Folientitel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1627787" y="6209325"/>
            <a:ext cx="415635" cy="365125"/>
          </a:xfrm>
          <a:prstGeom prst="rect">
            <a:avLst/>
          </a:prstGeom>
        </p:spPr>
        <p:txBody>
          <a:bodyPr/>
          <a:lstStyle/>
          <a:p>
            <a:fld id="{6AEB575F-4D3C-44BD-860A-4E61A4AE317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1158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0" y="728664"/>
            <a:ext cx="6096000" cy="6129336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6479999" y="1080000"/>
            <a:ext cx="4008613" cy="5120775"/>
          </a:xfrm>
        </p:spPr>
        <p:txBody>
          <a:bodyPr/>
          <a:lstStyle>
            <a:lvl1pPr marL="0" indent="0">
              <a:buNone/>
              <a:defRPr sz="2400"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936000" indent="0"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69318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Spalten Bilder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857151" y="180000"/>
            <a:ext cx="3095760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Folientitel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1627787" y="6209325"/>
            <a:ext cx="415635" cy="365125"/>
          </a:xfrm>
          <a:prstGeom prst="rect">
            <a:avLst/>
          </a:prstGeom>
        </p:spPr>
        <p:txBody>
          <a:bodyPr/>
          <a:lstStyle/>
          <a:p>
            <a:fld id="{6AEB575F-4D3C-44BD-860A-4E61A4AE317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1055687" y="1530273"/>
            <a:ext cx="4680000" cy="2224309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sz="half" idx="1"/>
          </p:nvPr>
        </p:nvSpPr>
        <p:spPr>
          <a:xfrm>
            <a:off x="1055688" y="3906272"/>
            <a:ext cx="4680000" cy="2294503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Bildplatzhalter 8"/>
          <p:cNvSpPr>
            <a:spLocks noGrp="1"/>
          </p:cNvSpPr>
          <p:nvPr>
            <p:ph type="pic" sz="quarter" idx="14"/>
          </p:nvPr>
        </p:nvSpPr>
        <p:spPr>
          <a:xfrm>
            <a:off x="6096000" y="1530273"/>
            <a:ext cx="4680000" cy="2224309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5"/>
          </p:nvPr>
        </p:nvSpPr>
        <p:spPr>
          <a:xfrm>
            <a:off x="6096001" y="3906272"/>
            <a:ext cx="4680000" cy="2294503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33399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ganzsei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857151" y="180000"/>
            <a:ext cx="3095760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Folientitel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11627787" y="6209325"/>
            <a:ext cx="415635" cy="365125"/>
          </a:xfrm>
          <a:prstGeom prst="rect">
            <a:avLst/>
          </a:prstGeom>
        </p:spPr>
        <p:txBody>
          <a:bodyPr/>
          <a:lstStyle/>
          <a:p>
            <a:fld id="{6AEB575F-4D3C-44BD-860A-4E61A4AE317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0" y="728662"/>
            <a:ext cx="10488613" cy="54721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1055688" y="6336000"/>
            <a:ext cx="5482499" cy="34607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17031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Bild + Text in Quadr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857151" y="180000"/>
            <a:ext cx="3095760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Folientitel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1627787" y="6209325"/>
            <a:ext cx="415635" cy="365125"/>
          </a:xfrm>
          <a:prstGeom prst="rect">
            <a:avLst/>
          </a:prstGeom>
        </p:spPr>
        <p:txBody>
          <a:bodyPr/>
          <a:lstStyle/>
          <a:p>
            <a:fld id="{6AEB575F-4D3C-44BD-860A-4E61A4AE317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3216000" y="2682156"/>
            <a:ext cx="2880000" cy="288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Rechteck 1"/>
          <p:cNvSpPr/>
          <p:nvPr userDrawn="1"/>
        </p:nvSpPr>
        <p:spPr>
          <a:xfrm>
            <a:off x="6096000" y="2682000"/>
            <a:ext cx="2880000" cy="288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055688" y="1079999"/>
            <a:ext cx="9421282" cy="1440000"/>
          </a:xfrm>
        </p:spPr>
        <p:txBody>
          <a:bodyPr anchor="b"/>
          <a:lstStyle>
            <a:lvl1pPr>
              <a:lnSpc>
                <a:spcPct val="100000"/>
              </a:lnSpc>
              <a:defRPr sz="2400" b="1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6096000" y="2687782"/>
            <a:ext cx="2895599" cy="2881745"/>
          </a:xfrm>
        </p:spPr>
        <p:txBody>
          <a:bodyPr lIns="180000" tIns="180000" rIns="180000" bIns="18000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26715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 in Quadr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857151" y="180000"/>
            <a:ext cx="3095760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Folientitel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11627787" y="6209325"/>
            <a:ext cx="415635" cy="365125"/>
          </a:xfrm>
          <a:prstGeom prst="rect">
            <a:avLst/>
          </a:prstGeom>
        </p:spPr>
        <p:txBody>
          <a:bodyPr/>
          <a:lstStyle/>
          <a:p>
            <a:fld id="{6AEB575F-4D3C-44BD-860A-4E61A4AE317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Rechteck 13"/>
          <p:cNvSpPr/>
          <p:nvPr userDrawn="1"/>
        </p:nvSpPr>
        <p:spPr>
          <a:xfrm>
            <a:off x="6104672" y="2313711"/>
            <a:ext cx="2880000" cy="288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3"/>
          </p:nvPr>
        </p:nvSpPr>
        <p:spPr>
          <a:xfrm>
            <a:off x="6096001" y="2306783"/>
            <a:ext cx="2757056" cy="845126"/>
          </a:xfrm>
        </p:spPr>
        <p:txBody>
          <a:bodyPr lIns="180000" tIns="180000" rIns="180000" bIns="180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1055688" y="2313055"/>
            <a:ext cx="4506912" cy="2868545"/>
          </a:xfrm>
        </p:spPr>
        <p:txBody>
          <a:bodyPr anchor="t" anchorCtr="0"/>
          <a:lstStyle>
            <a:lvl1pPr>
              <a:lnSpc>
                <a:spcPts val="4400"/>
              </a:lnSpc>
              <a:defRPr>
                <a:solidFill>
                  <a:schemeClr val="accent4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6096000" y="3311525"/>
            <a:ext cx="2881745" cy="1883930"/>
          </a:xfrm>
        </p:spPr>
        <p:txBody>
          <a:bodyPr lIns="180000" tIns="0" rIns="180000" bIns="18000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63947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2192000" cy="7286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55688" y="1124781"/>
            <a:ext cx="9421282" cy="1325563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55688" y="2778369"/>
            <a:ext cx="9435350" cy="342240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97771" y="354264"/>
            <a:ext cx="837028" cy="94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912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62" r:id="rId3"/>
    <p:sldLayoutId id="2147483664" r:id="rId4"/>
    <p:sldLayoutId id="2147483668" r:id="rId5"/>
    <p:sldLayoutId id="2147483670" r:id="rId6"/>
    <p:sldLayoutId id="2147483667" r:id="rId7"/>
    <p:sldLayoutId id="2147483669" r:id="rId8"/>
    <p:sldLayoutId id="2147483672" r:id="rId9"/>
    <p:sldLayoutId id="2147483674" r:id="rId10"/>
    <p:sldLayoutId id="2147483675" r:id="rId11"/>
  </p:sldLayoutIdLst>
  <p:hf hdr="0"/>
  <p:txStyles>
    <p:titleStyle>
      <a:lvl1pPr algn="l" defTabSz="914400" rtl="0" eaLnBrk="1" latinLnBrk="0" hangingPunct="1">
        <a:lnSpc>
          <a:spcPts val="4400"/>
        </a:lnSpc>
        <a:spcBef>
          <a:spcPct val="0"/>
        </a:spcBef>
        <a:buNone/>
        <a:defRPr sz="440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152000" indent="-216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24" userDrawn="1">
          <p15:clr>
            <a:srgbClr val="F26B43"/>
          </p15:clr>
        </p15:guide>
        <p15:guide id="2" orient="horz" pos="459" userDrawn="1">
          <p15:clr>
            <a:srgbClr val="F26B43"/>
          </p15:clr>
        </p15:guide>
        <p15:guide id="3" pos="6607" userDrawn="1">
          <p15:clr>
            <a:srgbClr val="F26B43"/>
          </p15:clr>
        </p15:guide>
        <p15:guide id="4" pos="3840" userDrawn="1">
          <p15:clr>
            <a:srgbClr val="F26B43"/>
          </p15:clr>
        </p15:guide>
        <p15:guide id="5" orient="horz" pos="3906" userDrawn="1">
          <p15:clr>
            <a:srgbClr val="F26B43"/>
          </p15:clr>
        </p15:guide>
        <p15:guide id="6" pos="6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ss.cedefop.europa.eu/de/documents/curriculum-vitae" TargetMode="External"/><Relationship Id="rId2" Type="http://schemas.openxmlformats.org/officeDocument/2006/relationships/hyperlink" Target="https://www.praktischarzt.de/arzt/lebenslauf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tabellarischer-lebenslauf.net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ypotirol.com/karriere" TargetMode="External"/><Relationship Id="rId2" Type="http://schemas.openxmlformats.org/officeDocument/2006/relationships/hyperlink" Target="mailto:sigrid.moser@hypotirol.com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schatzi69@hotmail.com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96000" y="1382103"/>
            <a:ext cx="5043055" cy="2368846"/>
          </a:xfrm>
        </p:spPr>
        <p:txBody>
          <a:bodyPr/>
          <a:lstStyle/>
          <a:p>
            <a:r>
              <a:rPr lang="de-DE" dirty="0"/>
              <a:t>Der optimale Lebenslauf</a:t>
            </a:r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6" r="16776"/>
          <a:stretch>
            <a:fillRect/>
          </a:stretch>
        </p:blipFill>
        <p:spPr/>
      </p:pic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Mag. (FH) Sigrid Moser</a:t>
            </a:r>
          </a:p>
          <a:p>
            <a:r>
              <a:rPr lang="de-DE" dirty="0"/>
              <a:t>Innsbruck, 11. November 2021</a:t>
            </a:r>
          </a:p>
        </p:txBody>
      </p:sp>
    </p:spTree>
    <p:extLst>
      <p:ext uri="{BB962C8B-B14F-4D97-AF65-F5344CB8AC3E}">
        <p14:creationId xmlns:p14="http://schemas.microsoft.com/office/powerpoint/2010/main" val="2223428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F3FF78-DCFB-41BA-B0F5-C009D7B84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1080001"/>
            <a:ext cx="9421282" cy="965969"/>
          </a:xfrm>
        </p:spPr>
        <p:txBody>
          <a:bodyPr/>
          <a:lstStyle/>
          <a:p>
            <a:r>
              <a:rPr lang="de-AT" dirty="0"/>
              <a:t>Vorlagen im Netz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9F8A3B-8C8F-4647-877B-0DB7FF9D3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b="1" dirty="0"/>
              <a:t>Vorlagen für Mediziner</a:t>
            </a:r>
            <a:r>
              <a:rPr lang="de-AT" dirty="0"/>
              <a:t>: </a:t>
            </a:r>
            <a:r>
              <a:rPr lang="de-AT" dirty="0">
                <a:hlinkClick r:id="rId2"/>
              </a:rPr>
              <a:t>https://www.praktischarzt.de/arzt/lebenslauf/</a:t>
            </a:r>
            <a:endParaRPr lang="de-AT" dirty="0"/>
          </a:p>
          <a:p>
            <a:r>
              <a:rPr lang="de-AT" b="1" dirty="0"/>
              <a:t>Europass</a:t>
            </a:r>
            <a:r>
              <a:rPr lang="de-AT" dirty="0"/>
              <a:t>: </a:t>
            </a:r>
            <a:r>
              <a:rPr lang="de-AT" dirty="0">
                <a:hlinkClick r:id="rId3"/>
              </a:rPr>
              <a:t>https://europass.cedefop.europa.eu/de/documents/curriculum-vitae</a:t>
            </a:r>
            <a:endParaRPr lang="de-AT" dirty="0"/>
          </a:p>
          <a:p>
            <a:r>
              <a:rPr lang="de-AT" b="1" dirty="0"/>
              <a:t>Allgemeine Vorlagen</a:t>
            </a:r>
            <a:r>
              <a:rPr lang="de-AT" dirty="0"/>
              <a:t>:</a:t>
            </a:r>
          </a:p>
          <a:p>
            <a:pPr marL="0" indent="0">
              <a:buNone/>
            </a:pPr>
            <a:r>
              <a:rPr lang="de-AT" dirty="0">
                <a:hlinkClick r:id="rId4"/>
              </a:rPr>
              <a:t>   https://tabellarischer-lebenslauf.net/</a:t>
            </a:r>
            <a:endParaRPr lang="de-AT" dirty="0"/>
          </a:p>
          <a:p>
            <a:pPr marL="0" indent="0">
              <a:buNone/>
            </a:pPr>
            <a:r>
              <a:rPr lang="de-A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258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F3FF78-DCFB-41BA-B0F5-C009D7B84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1080001"/>
            <a:ext cx="9421282" cy="863099"/>
          </a:xfrm>
        </p:spPr>
        <p:txBody>
          <a:bodyPr/>
          <a:lstStyle/>
          <a:p>
            <a:r>
              <a:rPr lang="de-AT" sz="3600" dirty="0"/>
              <a:t>Mag. FH Sigrid Moser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9F8A3B-8C8F-4647-877B-0DB7FF9D3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688" y="2254229"/>
            <a:ext cx="7920000" cy="35007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AT" dirty="0"/>
              <a:t>Recruiting und Personalentwicklung </a:t>
            </a:r>
            <a:r>
              <a:rPr lang="de-AT" dirty="0" err="1"/>
              <a:t>Hypo</a:t>
            </a:r>
            <a:r>
              <a:rPr lang="de-AT" dirty="0"/>
              <a:t> Tirol Bank AG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AT" dirty="0"/>
              <a:t>Seit 28 Jahren im Recruiting tätig</a:t>
            </a:r>
          </a:p>
          <a:p>
            <a:pPr>
              <a:buFont typeface="Wingdings" panose="05000000000000000000" pitchFamily="2" charset="2"/>
              <a:buChar char="§"/>
            </a:pPr>
            <a:endParaRPr lang="de-AT" dirty="0"/>
          </a:p>
          <a:p>
            <a:pPr>
              <a:buFont typeface="Wingdings" panose="05000000000000000000" pitchFamily="2" charset="2"/>
              <a:buChar char="§"/>
            </a:pPr>
            <a:r>
              <a:rPr lang="de-AT" sz="2000" dirty="0">
                <a:hlinkClick r:id="rId2"/>
              </a:rPr>
              <a:t>sigrid.moser@hypotirol.com</a:t>
            </a:r>
            <a:endParaRPr lang="de-AT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de-AT" sz="2000" dirty="0">
                <a:hlinkClick r:id="rId3"/>
              </a:rPr>
              <a:t>www.hypotirol.com/karriere</a:t>
            </a:r>
            <a:endParaRPr lang="de-AT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de-AT" sz="2000" dirty="0"/>
              <a:t>Meraner Str. 8,6020 Innsbruck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AT" sz="2000" dirty="0"/>
              <a:t>Tel: 050700/2444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AT" sz="2000" dirty="0"/>
              <a:t>Mobil: 0664-88894 690</a:t>
            </a:r>
          </a:p>
        </p:txBody>
      </p:sp>
    </p:spTree>
    <p:extLst>
      <p:ext uri="{BB962C8B-B14F-4D97-AF65-F5344CB8AC3E}">
        <p14:creationId xmlns:p14="http://schemas.microsoft.com/office/powerpoint/2010/main" val="3213219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944A58-CAB5-4BE6-8F13-F3593FEF70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Vielen Dank für Ihre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969393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5688" y="622797"/>
            <a:ext cx="9421282" cy="1011689"/>
          </a:xfrm>
        </p:spPr>
        <p:txBody>
          <a:bodyPr/>
          <a:lstStyle/>
          <a:p>
            <a:r>
              <a:rPr lang="de-DE" dirty="0"/>
              <a:t>Zielsetzung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55688" y="2110445"/>
            <a:ext cx="7920000" cy="3500775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Was möchte ich mit meinem Lebenslauf (und meiner Bewerbung) erreichen?</a:t>
            </a:r>
          </a:p>
          <a:p>
            <a:pPr marL="0" indent="0">
              <a:buNone/>
            </a:pP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Interesse beim </a:t>
            </a:r>
            <a:r>
              <a:rPr lang="de-DE" dirty="0" err="1"/>
              <a:t>Recruiter</a:t>
            </a:r>
            <a:r>
              <a:rPr lang="de-DE" dirty="0"/>
              <a:t> wecken, weiterzulesen……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Differenzierung zu anderen Bewerbungen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Einladung zum Erstgespräch</a:t>
            </a:r>
          </a:p>
          <a:p>
            <a:pPr lvl="1">
              <a:buFont typeface="Wingdings" pitchFamily="2" charset="2"/>
              <a:buChar char="§"/>
            </a:pPr>
            <a:endParaRPr lang="de-DE" dirty="0"/>
          </a:p>
          <a:p>
            <a:pPr>
              <a:buFont typeface="Wingdings" pitchFamily="2" charset="2"/>
              <a:buChar char="§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377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43C5A6-7975-4BE8-86BB-6345B0CE6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1344703"/>
            <a:ext cx="9421282" cy="897389"/>
          </a:xfrm>
        </p:spPr>
        <p:txBody>
          <a:bodyPr/>
          <a:lstStyle/>
          <a:p>
            <a:r>
              <a:rPr lang="de-AT" dirty="0"/>
              <a:t>Wie wecke ich Interesse an meinen Unterlagen?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7BA214-D26B-41B5-A48B-293CB95F7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AT" dirty="0"/>
              <a:t>KISS (</a:t>
            </a:r>
            <a:r>
              <a:rPr lang="de-AT" dirty="0" err="1"/>
              <a:t>keep</a:t>
            </a:r>
            <a:r>
              <a:rPr lang="de-AT" dirty="0"/>
              <a:t> </a:t>
            </a:r>
            <a:r>
              <a:rPr lang="de-AT" dirty="0" err="1"/>
              <a:t>it</a:t>
            </a:r>
            <a:r>
              <a:rPr lang="de-AT" dirty="0"/>
              <a:t> </a:t>
            </a:r>
            <a:r>
              <a:rPr lang="de-AT" dirty="0" err="1"/>
              <a:t>small</a:t>
            </a:r>
            <a:r>
              <a:rPr lang="de-AT" dirty="0"/>
              <a:t> and simple)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AT" dirty="0"/>
              <a:t>1 Seite Anschreiben und max. 2 Seiten CV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AT" dirty="0"/>
              <a:t>Klare Struktur – übersichtlicher Aufbau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AT" dirty="0"/>
              <a:t>Unterlagen müssen zur angestrebten Stelle passen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AT" dirty="0"/>
              <a:t>Nicht schwafeln (Ausbildung interessiert erst ab Matura…)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AT" dirty="0"/>
              <a:t>Ich möchte das Produkt „ICH“ meistbietend verkaufen</a:t>
            </a:r>
          </a:p>
          <a:p>
            <a:pPr>
              <a:buFont typeface="Wingdings" panose="05000000000000000000" pitchFamily="2" charset="2"/>
              <a:buChar char="§"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260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D026B6-67E8-4D84-8029-7D2A094CB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682945"/>
            <a:ext cx="9421282" cy="977399"/>
          </a:xfrm>
        </p:spPr>
        <p:txBody>
          <a:bodyPr/>
          <a:lstStyle/>
          <a:p>
            <a:r>
              <a:rPr lang="de-AT" dirty="0"/>
              <a:t>Technische Details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2A55DA-0DBC-4431-B2FA-C7D5DA867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688" y="1840824"/>
            <a:ext cx="7920000" cy="440355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de-DE" dirty="0"/>
              <a:t>Übersichtlichkeit beachten (gleichmäßige Ränder, Tabulatoren untereinander) – vereinfacht die Lesbarkeit</a:t>
            </a:r>
          </a:p>
          <a:p>
            <a:pPr>
              <a:buFont typeface="Wingdings" pitchFamily="2" charset="2"/>
              <a:buChar char="§"/>
            </a:pPr>
            <a:r>
              <a:rPr lang="de-DE" dirty="0"/>
              <a:t>Bei elektronischen Bewerbungen: alle Infos in die Beilagen, nicht nochmals als ausführlichen </a:t>
            </a:r>
            <a:r>
              <a:rPr lang="de-DE" dirty="0" err="1"/>
              <a:t>Mailtext</a:t>
            </a:r>
            <a:r>
              <a:rPr lang="de-DE" dirty="0"/>
              <a:t>!</a:t>
            </a:r>
          </a:p>
          <a:p>
            <a:pPr>
              <a:buFont typeface="Wingdings" pitchFamily="2" charset="2"/>
              <a:buChar char="§"/>
            </a:pPr>
            <a:r>
              <a:rPr lang="de-DE" dirty="0"/>
              <a:t>Nur aktive Mailadressen und Handynummern angeben</a:t>
            </a:r>
          </a:p>
          <a:p>
            <a:pPr>
              <a:buFont typeface="Wingdings" pitchFamily="2" charset="2"/>
              <a:buChar char="§"/>
            </a:pPr>
            <a:r>
              <a:rPr lang="de-DE" dirty="0"/>
              <a:t>Achtung: Ausdrucke sehen oft anders aus als der </a:t>
            </a:r>
            <a:r>
              <a:rPr lang="de-DE" dirty="0" err="1"/>
              <a:t>pdf</a:t>
            </a:r>
            <a:r>
              <a:rPr lang="de-DE" dirty="0"/>
              <a:t> im PC</a:t>
            </a:r>
          </a:p>
          <a:p>
            <a:pPr>
              <a:buFont typeface="Wingdings" pitchFamily="2" charset="2"/>
              <a:buChar char="§"/>
            </a:pPr>
            <a:r>
              <a:rPr lang="de-DE" dirty="0"/>
              <a:t>Zeitangaben bei Praktika und Berufserfahrung:</a:t>
            </a:r>
          </a:p>
          <a:p>
            <a:pPr lvl="1">
              <a:buFont typeface="Wingdings" pitchFamily="2" charset="2"/>
              <a:buChar char="§"/>
            </a:pPr>
            <a:r>
              <a:rPr lang="de-DE" dirty="0"/>
              <a:t>in chronologische Reihenfolge absteigend (2021 bis Studienbeginn) </a:t>
            </a:r>
          </a:p>
          <a:p>
            <a:pPr lvl="1">
              <a:buFont typeface="Wingdings" pitchFamily="2" charset="2"/>
              <a:buChar char="§"/>
            </a:pPr>
            <a:r>
              <a:rPr lang="de-DE" dirty="0"/>
              <a:t>Format: MM/JJJJ – genaue Tagesangaben sind überflüssig</a:t>
            </a:r>
          </a:p>
          <a:p>
            <a:pPr lvl="1">
              <a:buFont typeface="Wingdings" pitchFamily="2" charset="2"/>
              <a:buChar char="§"/>
            </a:pPr>
            <a:endParaRPr lang="de-DE" dirty="0"/>
          </a:p>
          <a:p>
            <a:pPr marL="457200" indent="-457200">
              <a:buFont typeface="+mj-lt"/>
              <a:buAutoNum type="arabicPeriod"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0050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D026B6-67E8-4D84-8029-7D2A094CB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827329"/>
            <a:ext cx="9421282" cy="977399"/>
          </a:xfrm>
        </p:spPr>
        <p:txBody>
          <a:bodyPr/>
          <a:lstStyle/>
          <a:p>
            <a:r>
              <a:rPr lang="de-AT" dirty="0"/>
              <a:t>Aufbau des Lebenslaufes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2A55DA-0DBC-4431-B2FA-C7D5DA867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688" y="2364719"/>
            <a:ext cx="7920000" cy="376938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AT" dirty="0"/>
              <a:t>Persönliche Informationen, Kontaktdaten, Bewerbungsfoto</a:t>
            </a:r>
          </a:p>
          <a:p>
            <a:pPr marL="457200" indent="-457200">
              <a:buFont typeface="+mj-lt"/>
              <a:buAutoNum type="arabicPeriod"/>
            </a:pPr>
            <a:r>
              <a:rPr lang="de-AT" dirty="0"/>
              <a:t>Beruflicher Werdegang</a:t>
            </a:r>
          </a:p>
          <a:p>
            <a:pPr marL="457200" indent="-457200">
              <a:buFont typeface="+mj-lt"/>
              <a:buAutoNum type="arabicPeriod"/>
            </a:pPr>
            <a:r>
              <a:rPr lang="de-AT" dirty="0"/>
              <a:t>Ausbildungen/Weiterbildungen</a:t>
            </a:r>
          </a:p>
          <a:p>
            <a:pPr marL="457200" indent="-457200">
              <a:buFont typeface="+mj-lt"/>
              <a:buAutoNum type="arabicPeriod"/>
            </a:pPr>
            <a:r>
              <a:rPr lang="de-AT" dirty="0"/>
              <a:t>Praktika</a:t>
            </a:r>
          </a:p>
          <a:p>
            <a:pPr marL="457200" indent="-457200">
              <a:buFont typeface="+mj-lt"/>
              <a:buAutoNum type="arabicPeriod"/>
            </a:pPr>
            <a:r>
              <a:rPr lang="de-AT" dirty="0"/>
              <a:t>Besondere Kenntnisse und Qualifikationen</a:t>
            </a:r>
          </a:p>
          <a:p>
            <a:pPr marL="457200" indent="-457200">
              <a:buFont typeface="+mj-lt"/>
              <a:buAutoNum type="arabicPeriod"/>
            </a:pPr>
            <a:r>
              <a:rPr lang="de-AT" dirty="0"/>
              <a:t>Interessen und Hobbys</a:t>
            </a:r>
          </a:p>
          <a:p>
            <a:pPr marL="457200" indent="-457200">
              <a:buFont typeface="+mj-lt"/>
              <a:buAutoNum type="arabicPeriod"/>
            </a:pPr>
            <a:r>
              <a:rPr lang="de-AT" dirty="0"/>
              <a:t>Links zu – berufsrelevanten – </a:t>
            </a:r>
            <a:r>
              <a:rPr lang="de-AT" dirty="0" err="1"/>
              <a:t>Social</a:t>
            </a:r>
            <a:r>
              <a:rPr lang="de-AT" dirty="0"/>
              <a:t> Media Plattformen (LinkedIn, XING u.a.)</a:t>
            </a:r>
          </a:p>
          <a:p>
            <a:pPr mar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47113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136E29B-C22D-430E-8608-4E19BD8138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442" y="1550214"/>
            <a:ext cx="6005607" cy="4634017"/>
          </a:xfrm>
          <a:prstGeom prst="rect">
            <a:avLst/>
          </a:prstGeom>
        </p:spPr>
      </p:pic>
      <p:sp>
        <p:nvSpPr>
          <p:cNvPr id="6" name="Textplatzhalter 4">
            <a:extLst>
              <a:ext uri="{FF2B5EF4-FFF2-40B4-BE49-F238E27FC236}">
                <a16:creationId xmlns:a16="http://schemas.microsoft.com/office/drawing/2014/main" id="{25129A37-05B6-4FC2-B1BD-27DA7592E899}"/>
              </a:ext>
            </a:extLst>
          </p:cNvPr>
          <p:cNvSpPr txBox="1">
            <a:spLocks/>
          </p:cNvSpPr>
          <p:nvPr/>
        </p:nvSpPr>
        <p:spPr>
          <a:xfrm>
            <a:off x="820562" y="884981"/>
            <a:ext cx="9168938" cy="346075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152000" indent="-216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dirty="0"/>
              <a:t>Beispiel guter tabellarischer Lebenslauf</a:t>
            </a:r>
            <a:endParaRPr lang="de-AT" sz="800" i="1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56ACA5C-0CCA-4544-9CD4-2CB8044E1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1274" y="2007819"/>
            <a:ext cx="5125458" cy="348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160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4">
            <a:extLst>
              <a:ext uri="{FF2B5EF4-FFF2-40B4-BE49-F238E27FC236}">
                <a16:creationId xmlns:a16="http://schemas.microsoft.com/office/drawing/2014/main" id="{25129A37-05B6-4FC2-B1BD-27DA7592E899}"/>
              </a:ext>
            </a:extLst>
          </p:cNvPr>
          <p:cNvSpPr txBox="1">
            <a:spLocks/>
          </p:cNvSpPr>
          <p:nvPr/>
        </p:nvSpPr>
        <p:spPr>
          <a:xfrm>
            <a:off x="820562" y="884981"/>
            <a:ext cx="9168938" cy="346075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152000" indent="-216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dirty="0"/>
              <a:t>Beispiel guter tabellarischer Lebenslauf</a:t>
            </a:r>
            <a:endParaRPr lang="de-AT" sz="800" i="1" dirty="0"/>
          </a:p>
        </p:txBody>
      </p:sp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856025C0-4CAA-4F8F-B200-8E52A6D10B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7674" y="2014275"/>
            <a:ext cx="5618747" cy="422576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6FA2A0D-A80E-4D76-83D5-4641989BC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769" y="2310063"/>
            <a:ext cx="5333704" cy="249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57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AC8E8B-8806-4FDC-BC04-FA99C263A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802809"/>
            <a:ext cx="9421282" cy="1014561"/>
          </a:xfrm>
        </p:spPr>
        <p:txBody>
          <a:bodyPr/>
          <a:lstStyle/>
          <a:p>
            <a:r>
              <a:rPr lang="de-AT" dirty="0"/>
              <a:t>Don‘ts im Lebenslauf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B7E7FF-2DF1-4467-BA53-423EDF634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688" y="1983380"/>
            <a:ext cx="8370945" cy="4633988"/>
          </a:xfrm>
        </p:spPr>
        <p:txBody>
          <a:bodyPr/>
          <a:lstStyle/>
          <a:p>
            <a:r>
              <a:rPr lang="de-AT" dirty="0"/>
              <a:t>Sensible Daten (z.B. über ethnische, politische, religiöse oder Gewerkschaftszugehörigkeit, sowie über sexuelle Orientierung und Gesundheit)</a:t>
            </a:r>
          </a:p>
          <a:p>
            <a:r>
              <a:rPr lang="de-AT" dirty="0"/>
              <a:t>Kleine und große Lügen </a:t>
            </a:r>
          </a:p>
          <a:p>
            <a:r>
              <a:rPr lang="de-AT" dirty="0"/>
              <a:t>Zeitliche Lücken und/oder Überlappungen (lieber sauber argumentieren – Weltreise oder Selbstfindung ist ok)</a:t>
            </a:r>
          </a:p>
          <a:p>
            <a:r>
              <a:rPr lang="de-AT" dirty="0"/>
              <a:t>Sinnlose, anonyme Dateinamen</a:t>
            </a:r>
          </a:p>
          <a:p>
            <a:r>
              <a:rPr lang="de-AT" dirty="0"/>
              <a:t>Identer Lebenslauf für jede Bewerbung</a:t>
            </a:r>
          </a:p>
          <a:p>
            <a:r>
              <a:rPr lang="de-AT" dirty="0"/>
              <a:t>Rechtschreib- oder Grammatikfehler</a:t>
            </a:r>
          </a:p>
          <a:p>
            <a:r>
              <a:rPr lang="de-AT" dirty="0"/>
              <a:t>Schwächen angeben</a:t>
            </a:r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4018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F3FF78-DCFB-41BA-B0F5-C009D7B84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432" y="1080001"/>
            <a:ext cx="9421282" cy="965969"/>
          </a:xfrm>
        </p:spPr>
        <p:txBody>
          <a:bodyPr/>
          <a:lstStyle/>
          <a:p>
            <a:r>
              <a:rPr lang="de-AT" dirty="0"/>
              <a:t>Geht gar nicht!!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9F8A3B-8C8F-4647-877B-0DB7FF9D3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084" y="2230765"/>
            <a:ext cx="8854494" cy="3500775"/>
          </a:xfrm>
        </p:spPr>
        <p:txBody>
          <a:bodyPr/>
          <a:lstStyle/>
          <a:p>
            <a:r>
              <a:rPr lang="de-AT" dirty="0"/>
              <a:t>Falsche Anreden: „Ich wollte immer schon in Ihrer Sparkasse arbeiten…“</a:t>
            </a:r>
          </a:p>
          <a:p>
            <a:r>
              <a:rPr lang="de-AT" dirty="0"/>
              <a:t>Unpassende Mailadressen: </a:t>
            </a:r>
            <a:r>
              <a:rPr lang="de-AT" dirty="0">
                <a:hlinkClick r:id="rId2"/>
              </a:rPr>
              <a:t>schatzi69@hotmail.com</a:t>
            </a:r>
            <a:endParaRPr lang="de-AT" dirty="0"/>
          </a:p>
          <a:p>
            <a:r>
              <a:rPr lang="de-AT" dirty="0"/>
              <a:t>Zu viele gefährliche Hobbies….(eines reicht)</a:t>
            </a:r>
          </a:p>
          <a:p>
            <a:r>
              <a:rPr lang="de-AT" dirty="0"/>
              <a:t>Unprofessionelles Foto (z.B. Selfie, Urlaubsfoto etc.)</a:t>
            </a:r>
          </a:p>
          <a:p>
            <a:r>
              <a:rPr lang="de-AT" dirty="0"/>
              <a:t>Fähigkeiten sollten realistisch sein und zur angestrebten Stelle passen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FD7ECC8-F8BF-45E2-9528-C3B373F43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2482" y="3206492"/>
            <a:ext cx="1240005" cy="143255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7712F9A-64B4-49D7-AC54-F5395A43E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793" y="5257545"/>
            <a:ext cx="898207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0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ppt-vorlage_EXTERN_04-2016">
  <a:themeElements>
    <a:clrScheme name="Hypo Farben">
      <a:dk1>
        <a:srgbClr val="4F5965"/>
      </a:dk1>
      <a:lt1>
        <a:sysClr val="window" lastClr="FFFFFF"/>
      </a:lt1>
      <a:dk2>
        <a:srgbClr val="6CBDEE"/>
      </a:dk2>
      <a:lt2>
        <a:srgbClr val="A6B33A"/>
      </a:lt2>
      <a:accent1>
        <a:srgbClr val="6CBDEE"/>
      </a:accent1>
      <a:accent2>
        <a:srgbClr val="1E205F"/>
      </a:accent2>
      <a:accent3>
        <a:srgbClr val="B51688"/>
      </a:accent3>
      <a:accent4>
        <a:srgbClr val="4F5965"/>
      </a:accent4>
      <a:accent5>
        <a:srgbClr val="C6CBCF"/>
      </a:accent5>
      <a:accent6>
        <a:srgbClr val="DA7E33"/>
      </a:accent6>
      <a:hlink>
        <a:srgbClr val="6CBDEE"/>
      </a:hlink>
      <a:folHlink>
        <a:srgbClr val="1E205F"/>
      </a:folHlink>
    </a:clrScheme>
    <a:fontScheme name="hypotirol_designschriftarten_04-2016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Vorlage 16zu9 EXTERN.pptx" id="{22282BA6-13A4-46D0-8263-FA8E6990FFD0}" vid="{4B759ED2-A32E-4FEB-BC13-CC15ACCCA8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Vorlage 16zu9 EXTERN</Template>
  <TotalTime>0</TotalTime>
  <Words>380</Words>
  <Application>Microsoft Office PowerPoint</Application>
  <PresentationFormat>Breitbild</PresentationFormat>
  <Paragraphs>66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ppt-vorlage_EXTERN_04-2016</vt:lpstr>
      <vt:lpstr>Der optimale Lebenslauf</vt:lpstr>
      <vt:lpstr>Zielsetzung</vt:lpstr>
      <vt:lpstr>Wie wecke ich Interesse an meinen Unterlagen?</vt:lpstr>
      <vt:lpstr>Technische Details</vt:lpstr>
      <vt:lpstr>Aufbau des Lebenslaufes</vt:lpstr>
      <vt:lpstr>PowerPoint-Präsentation</vt:lpstr>
      <vt:lpstr>PowerPoint-Präsentation</vt:lpstr>
      <vt:lpstr>Don‘ts im Lebenslauf</vt:lpstr>
      <vt:lpstr>Geht gar nicht!!</vt:lpstr>
      <vt:lpstr>Vorlagen im Netz</vt:lpstr>
      <vt:lpstr>Mag. FH Sigrid Moser</vt:lpstr>
      <vt:lpstr>Vielen Dank für Ihre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Präsentation erstellen</dc:title>
  <dc:creator>Moser Sigrid</dc:creator>
  <cp:lastModifiedBy>Stibernitz Ilse</cp:lastModifiedBy>
  <cp:revision>41</cp:revision>
  <dcterms:created xsi:type="dcterms:W3CDTF">2019-08-14T09:23:34Z</dcterms:created>
  <dcterms:modified xsi:type="dcterms:W3CDTF">2021-11-08T11:21:53Z</dcterms:modified>
</cp:coreProperties>
</file>