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301" r:id="rId4"/>
    <p:sldId id="304" r:id="rId5"/>
    <p:sldId id="261" r:id="rId6"/>
    <p:sldId id="302" r:id="rId7"/>
    <p:sldId id="303" r:id="rId8"/>
    <p:sldId id="262" r:id="rId9"/>
    <p:sldId id="305" r:id="rId10"/>
    <p:sldId id="266" r:id="rId11"/>
    <p:sldId id="267" r:id="rId12"/>
    <p:sldId id="265" r:id="rId13"/>
    <p:sldId id="288" r:id="rId14"/>
    <p:sldId id="277" r:id="rId15"/>
    <p:sldId id="289" r:id="rId16"/>
    <p:sldId id="278" r:id="rId17"/>
    <p:sldId id="281" r:id="rId18"/>
    <p:sldId id="290" r:id="rId19"/>
    <p:sldId id="298" r:id="rId20"/>
    <p:sldId id="299" r:id="rId21"/>
    <p:sldId id="291" r:id="rId22"/>
    <p:sldId id="259" r:id="rId23"/>
    <p:sldId id="292" r:id="rId24"/>
    <p:sldId id="294" r:id="rId25"/>
    <p:sldId id="293" r:id="rId26"/>
    <p:sldId id="268" r:id="rId27"/>
    <p:sldId id="269" r:id="rId28"/>
    <p:sldId id="270" r:id="rId29"/>
    <p:sldId id="282" r:id="rId30"/>
    <p:sldId id="283" r:id="rId31"/>
    <p:sldId id="271" r:id="rId32"/>
    <p:sldId id="306" r:id="rId33"/>
    <p:sldId id="272" r:id="rId34"/>
  </p:sldIdLst>
  <p:sldSz cx="9144000" cy="6858000" type="screen4x3"/>
  <p:notesSz cx="9926638" cy="679767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0000"/>
    <a:srgbClr val="DFD3D4"/>
    <a:srgbClr val="D6B2B4"/>
    <a:srgbClr val="DFD6D5"/>
    <a:srgbClr val="D3CAC7"/>
    <a:srgbClr val="D4C4C4"/>
    <a:srgbClr val="ECD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73993" autoAdjust="0"/>
  </p:normalViewPr>
  <p:slideViewPr>
    <p:cSldViewPr>
      <p:cViewPr>
        <p:scale>
          <a:sx n="100" d="100"/>
          <a:sy n="100" d="100"/>
        </p:scale>
        <p:origin x="181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D2119E-93F8-470C-B532-BF063C7629EA}" type="datetimeFigureOut">
              <a:rPr lang="de-DE"/>
              <a:pPr>
                <a:defRPr/>
              </a:pPr>
              <a:t>09.11.2021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807BE09-12D2-48C1-9446-12F90480A27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5469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B2F6639-8D79-4F88-B801-FC6709309F4B}" type="datetimeFigureOut">
              <a:rPr lang="de-AT"/>
              <a:pPr>
                <a:defRPr/>
              </a:pPr>
              <a:t>09.11.2021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887EBA7-3439-48AD-9828-BC0457373BB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6653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Begrüßung</a:t>
            </a:r>
          </a:p>
          <a:p>
            <a:r>
              <a:rPr lang="de-AT" dirty="0" smtClean="0"/>
              <a:t>Vorstellung Allgemeinmedizin</a:t>
            </a:r>
            <a:r>
              <a:rPr lang="de-AT" baseline="0" dirty="0" smtClean="0"/>
              <a:t> (Tirol-Kliniken – </a:t>
            </a:r>
            <a:r>
              <a:rPr lang="de-AT" baseline="0" dirty="0" err="1" smtClean="0"/>
              <a:t>tirol</a:t>
            </a:r>
            <a:r>
              <a:rPr lang="de-AT" baseline="0" dirty="0" smtClean="0"/>
              <a:t>-kliniken), Nuklearmedizin (MUI)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87EBA7-3439-48AD-9828-BC0457373BB4}" type="slidenum">
              <a:rPr lang="de-AT" smtClean="0"/>
              <a:pPr>
                <a:defRPr/>
              </a:pPr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3963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87EBA7-3439-48AD-9828-BC0457373BB4}" type="slidenum">
              <a:rPr lang="de-AT" smtClean="0"/>
              <a:pPr>
                <a:defRPr/>
              </a:pPr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5568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Liste liegt auf der Homepage der Ärztekammer auf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87EBA7-3439-48AD-9828-BC0457373BB4}" type="slidenum">
              <a:rPr lang="de-AT" smtClean="0"/>
              <a:pPr>
                <a:defRPr/>
              </a:pPr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73016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87EBA7-3439-48AD-9828-BC0457373BB4}" type="slidenum">
              <a:rPr lang="de-AT" smtClean="0"/>
              <a:pPr>
                <a:defRPr/>
              </a:pPr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64133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Notarztdienste in </a:t>
            </a:r>
            <a:r>
              <a:rPr lang="de-AT" dirty="0" err="1" smtClean="0"/>
              <a:t>Telfs</a:t>
            </a:r>
            <a:r>
              <a:rPr lang="de-AT" dirty="0" smtClean="0"/>
              <a:t>, können alle Inhalte an einer Ausbildungsstätte vermittelt werden?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87EBA7-3439-48AD-9828-BC0457373BB4}" type="slidenum">
              <a:rPr lang="de-AT" smtClean="0"/>
              <a:pPr>
                <a:defRPr/>
              </a:pPr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3190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57200" y="457200"/>
            <a:ext cx="8305800" cy="533400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de-AT" altLang="de-DE" smtClean="0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57200" y="5867400"/>
            <a:ext cx="8305800" cy="533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de-AT" altLang="de-DE" smtClean="0"/>
          </a:p>
        </p:txBody>
      </p:sp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381000" y="586740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8" name="Photo Editor Photo" r:id="rId3" imgW="7620660" imgH="7620660" progId="MSPhotoEd.3">
                  <p:embed/>
                </p:oleObj>
              </mc:Choice>
              <mc:Fallback>
                <p:oleObj name="Photo Editor Photo" r:id="rId3" imgW="7620660" imgH="762066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86740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33400" y="457200"/>
            <a:ext cx="6477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bg1"/>
                </a:solidFill>
                <a:latin typeface="Arial" charset="0"/>
              </a:rPr>
              <a:t>Ärztekammer</a:t>
            </a:r>
            <a:r>
              <a:rPr lang="de-DE" baseline="0" dirty="0" smtClean="0">
                <a:solidFill>
                  <a:schemeClr val="bg1"/>
                </a:solidFill>
                <a:latin typeface="Arial" charset="0"/>
              </a:rPr>
              <a:t> für Tirol</a:t>
            </a:r>
            <a:endParaRPr lang="de-DE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371626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864096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684213" y="2060848"/>
            <a:ext cx="7776219" cy="374464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05470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740159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6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430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457200" y="457200"/>
            <a:ext cx="8305800" cy="533400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de-AT" altLang="de-DE" smtClean="0"/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457200" y="5867400"/>
            <a:ext cx="8305800" cy="533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de-AT" altLang="de-DE" smtClean="0"/>
          </a:p>
        </p:txBody>
      </p:sp>
      <p:graphicFrame>
        <p:nvGraphicFramePr>
          <p:cNvPr id="1030" name="Object 10"/>
          <p:cNvGraphicFramePr>
            <a:graphicFrameLocks noChangeAspect="1"/>
          </p:cNvGraphicFramePr>
          <p:nvPr/>
        </p:nvGraphicFramePr>
        <p:xfrm>
          <a:off x="381000" y="586740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Photo Editor Photo" r:id="rId6" imgW="7620660" imgH="7620660" progId="MSPhotoEd.3">
                  <p:embed/>
                </p:oleObj>
              </mc:Choice>
              <mc:Fallback>
                <p:oleObj name="Photo Editor Photo" r:id="rId6" imgW="7620660" imgH="7620660" progId="MSPhotoEd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86740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11"/>
          <p:cNvSpPr txBox="1">
            <a:spLocks noChangeArrowheads="1"/>
          </p:cNvSpPr>
          <p:nvPr/>
        </p:nvSpPr>
        <p:spPr bwMode="auto">
          <a:xfrm>
            <a:off x="533400" y="457200"/>
            <a:ext cx="6477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bg1"/>
                </a:solidFill>
                <a:latin typeface="Arial" charset="0"/>
              </a:rPr>
              <a:t>Ärztekammer für Tirol</a:t>
            </a:r>
          </a:p>
          <a:p>
            <a:pPr eaLnBrk="1" hangingPunct="1">
              <a:spcBef>
                <a:spcPct val="50000"/>
              </a:spcBef>
              <a:defRPr/>
            </a:pPr>
            <a:endParaRPr lang="de-DE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2" r:id="rId1"/>
    <p:sldLayoutId id="2147485043" r:id="rId2"/>
    <p:sldLayoutId id="2147485044" r:id="rId3"/>
  </p:sldLayoutIdLst>
  <p:transition spd="slow">
    <p:push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ris.bka.gv.at/GeltendeFassung.wxe?Abfrage=Bundesnormen&amp;Gesetzesnummer=10011138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b="0" dirty="0" err="1"/>
              <a:t>Postpromotionelle</a:t>
            </a:r>
            <a:r>
              <a:rPr lang="de-AT" b="0" dirty="0"/>
              <a:t> Ausbildung –</a:t>
            </a:r>
            <a:br>
              <a:rPr lang="de-AT" b="0" dirty="0"/>
            </a:br>
            <a:r>
              <a:rPr lang="de-AT" b="0" dirty="0"/>
              <a:t>Bewerbung um Ausbildungsstellen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75856" y="4725144"/>
            <a:ext cx="4496544" cy="913656"/>
          </a:xfrm>
        </p:spPr>
        <p:txBody>
          <a:bodyPr/>
          <a:lstStyle/>
          <a:p>
            <a:pPr algn="r"/>
            <a:r>
              <a:rPr lang="de-DE" dirty="0" smtClean="0"/>
              <a:t>FA Dr. Bernhard Nilica</a:t>
            </a:r>
          </a:p>
          <a:p>
            <a:pPr algn="r"/>
            <a:r>
              <a:rPr lang="de-DE" dirty="0" smtClean="0"/>
              <a:t>Nuklearmedizin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738939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Wer betreibt die Ausbildungsstätten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b="1" dirty="0"/>
              <a:t>Unterschiedliche Rechtsträger in Österreich:</a:t>
            </a:r>
          </a:p>
          <a:p>
            <a:r>
              <a:rPr lang="de-AT" dirty="0" smtClean="0"/>
              <a:t>Bund</a:t>
            </a:r>
            <a:r>
              <a:rPr lang="de-AT" dirty="0"/>
              <a:t>, Länder, Bezirke, Städte, Orden, </a:t>
            </a:r>
            <a:r>
              <a:rPr lang="de-AT" dirty="0" smtClean="0"/>
              <a:t>Sozialversicherungen</a:t>
            </a:r>
          </a:p>
          <a:p>
            <a:endParaRPr lang="de-DE" dirty="0"/>
          </a:p>
          <a:p>
            <a:pPr marL="0" indent="0">
              <a:buNone/>
            </a:pPr>
            <a:r>
              <a:rPr lang="de-AT" dirty="0"/>
              <a:t>Daher: Unterschiedlichste Anforderungen </a:t>
            </a:r>
            <a:r>
              <a:rPr lang="de-AT" dirty="0" smtClean="0"/>
              <a:t>an die </a:t>
            </a:r>
            <a:r>
              <a:rPr lang="de-AT" dirty="0" err="1" smtClean="0"/>
              <a:t>BewerberInnen</a:t>
            </a: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 smtClean="0"/>
              <a:t>Ausschreibungen: Homepage Tiroler Ärztekammer / Jobbörse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B29CE7B-70A6-43AE-98BC-A4A8BEF2BB85}" type="slidenum">
              <a:rPr lang="de-AT" smtClean="0"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826707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Planung der Ausbildung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 sz="2000" dirty="0" smtClean="0"/>
              <a:t>Chirurgisches </a:t>
            </a:r>
            <a:r>
              <a:rPr lang="de-AT" sz="2000" dirty="0"/>
              <a:t>Fach, konservatives Fach, theoretisches </a:t>
            </a:r>
            <a:r>
              <a:rPr lang="de-AT" sz="2000" dirty="0" smtClean="0"/>
              <a:t>Fach</a:t>
            </a:r>
            <a:r>
              <a:rPr lang="de-AT" sz="2000" dirty="0"/>
              <a:t>, Allgemeinmedizin?</a:t>
            </a:r>
          </a:p>
          <a:p>
            <a:r>
              <a:rPr lang="de-AT" sz="2000" strike="sngStrike" dirty="0" smtClean="0"/>
              <a:t>Welche </a:t>
            </a:r>
            <a:r>
              <a:rPr lang="de-AT" sz="2000" strike="sngStrike" dirty="0"/>
              <a:t>Gegenfächer sind erforderlich?</a:t>
            </a:r>
          </a:p>
          <a:p>
            <a:r>
              <a:rPr lang="de-AT" sz="2000" dirty="0" smtClean="0"/>
              <a:t>Räumliche </a:t>
            </a:r>
            <a:r>
              <a:rPr lang="de-AT" sz="2000" dirty="0"/>
              <a:t>Festlegung der Ausbildungsstätte</a:t>
            </a:r>
          </a:p>
          <a:p>
            <a:r>
              <a:rPr lang="de-AT" sz="2000" dirty="0" smtClean="0"/>
              <a:t>Voraussetzungen </a:t>
            </a:r>
            <a:r>
              <a:rPr lang="de-AT" sz="2000" dirty="0"/>
              <a:t>für die Zuerkennung einer </a:t>
            </a:r>
            <a:r>
              <a:rPr lang="de-AT" sz="2000" dirty="0" smtClean="0"/>
              <a:t>Ausbildungsstelle </a:t>
            </a:r>
            <a:r>
              <a:rPr lang="de-AT" sz="2000" dirty="0"/>
              <a:t>erfragen (Vorstand, Primar, </a:t>
            </a:r>
            <a:r>
              <a:rPr lang="de-AT" sz="2000" dirty="0" smtClean="0"/>
              <a:t>geschäftsführender </a:t>
            </a:r>
            <a:r>
              <a:rPr lang="de-AT" sz="2000" dirty="0"/>
              <a:t>Oberarzt, </a:t>
            </a:r>
            <a:r>
              <a:rPr lang="de-AT" sz="2000" dirty="0" smtClean="0"/>
              <a:t>Turnusärztevertreter, Ärztekammer)</a:t>
            </a:r>
            <a:endParaRPr lang="de-AT" sz="2000" dirty="0"/>
          </a:p>
          <a:p>
            <a:r>
              <a:rPr lang="de-AT" sz="2000" dirty="0" smtClean="0"/>
              <a:t>Mögliche </a:t>
            </a:r>
            <a:r>
              <a:rPr lang="de-AT" sz="2000" dirty="0"/>
              <a:t>Voraussetzungen: Wissenschaft, </a:t>
            </a:r>
            <a:r>
              <a:rPr lang="de-AT" sz="2000" strike="sngStrike" dirty="0"/>
              <a:t>Gegenfächer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40A584A-2A1B-492E-B912-69E14F95304F}" type="slidenum">
              <a:rPr lang="de-AT" smtClean="0"/>
              <a:t>11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14105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Ausbildung im Ausland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sz="2000" b="1" dirty="0" smtClean="0"/>
              <a:t>EU </a:t>
            </a:r>
            <a:r>
              <a:rPr lang="de-AT" sz="2000" b="1" dirty="0"/>
              <a:t>– Länder</a:t>
            </a:r>
          </a:p>
          <a:p>
            <a:r>
              <a:rPr lang="de-AT" sz="2000" dirty="0" smtClean="0"/>
              <a:t>Nach </a:t>
            </a:r>
            <a:r>
              <a:rPr lang="de-AT" sz="2000" dirty="0"/>
              <a:t>österreichischer Ausbildungsordnung</a:t>
            </a:r>
          </a:p>
          <a:p>
            <a:pPr lvl="1"/>
            <a:r>
              <a:rPr lang="de-AT" sz="1600" dirty="0" smtClean="0"/>
              <a:t>Voraussetzung</a:t>
            </a:r>
            <a:r>
              <a:rPr lang="de-AT" sz="1600" dirty="0"/>
              <a:t>: Gleichwertigkeit muss </a:t>
            </a:r>
            <a:r>
              <a:rPr lang="de-AT" sz="1600" dirty="0" smtClean="0"/>
              <a:t>gegeben sein</a:t>
            </a:r>
            <a:endParaRPr lang="de-AT" sz="1600" dirty="0"/>
          </a:p>
          <a:p>
            <a:pPr lvl="1"/>
            <a:r>
              <a:rPr lang="de-AT" sz="1600" dirty="0" smtClean="0"/>
              <a:t>Prüfung </a:t>
            </a:r>
            <a:r>
              <a:rPr lang="de-AT" sz="1600" dirty="0"/>
              <a:t>in Österreich</a:t>
            </a:r>
          </a:p>
          <a:p>
            <a:r>
              <a:rPr lang="de-AT" sz="2000" dirty="0"/>
              <a:t>Nach Ausbildungsordnung des Gastlandes</a:t>
            </a:r>
          </a:p>
          <a:p>
            <a:pPr lvl="1"/>
            <a:r>
              <a:rPr lang="de-AT" sz="1600" dirty="0" smtClean="0"/>
              <a:t>Harmonisierte </a:t>
            </a:r>
            <a:r>
              <a:rPr lang="de-AT" sz="1600" dirty="0"/>
              <a:t>Fächer werden übernommen</a:t>
            </a:r>
          </a:p>
          <a:p>
            <a:pPr marL="0" indent="0">
              <a:buNone/>
            </a:pPr>
            <a:r>
              <a:rPr lang="de-AT" sz="2000" b="1" dirty="0" smtClean="0"/>
              <a:t>Außerhalb </a:t>
            </a:r>
            <a:r>
              <a:rPr lang="de-AT" sz="2000" b="1" dirty="0"/>
              <a:t>der EU</a:t>
            </a:r>
          </a:p>
          <a:p>
            <a:r>
              <a:rPr lang="de-AT" sz="2000" dirty="0" smtClean="0"/>
              <a:t>Nach </a:t>
            </a:r>
            <a:r>
              <a:rPr lang="de-AT" sz="2000" dirty="0"/>
              <a:t>österreichischer Ausbildungsordnung</a:t>
            </a:r>
          </a:p>
          <a:p>
            <a:pPr lvl="1"/>
            <a:r>
              <a:rPr lang="de-AT" sz="1600" dirty="0" smtClean="0"/>
              <a:t>Voraussetzung</a:t>
            </a:r>
            <a:r>
              <a:rPr lang="de-AT" sz="1600" dirty="0"/>
              <a:t>: Gleichwertigkeit muss </a:t>
            </a:r>
            <a:r>
              <a:rPr lang="de-AT" sz="1600" dirty="0" smtClean="0"/>
              <a:t>gegeben sein</a:t>
            </a:r>
            <a:endParaRPr lang="de-AT" sz="1600" dirty="0"/>
          </a:p>
          <a:p>
            <a:pPr lvl="1"/>
            <a:r>
              <a:rPr lang="de-AT" sz="1600" dirty="0" smtClean="0"/>
              <a:t>Prüfung </a:t>
            </a:r>
            <a:r>
              <a:rPr lang="de-AT" sz="1600" dirty="0"/>
              <a:t>in </a:t>
            </a:r>
            <a:r>
              <a:rPr lang="de-AT" sz="1600" dirty="0" smtClean="0"/>
              <a:t>Österreich</a:t>
            </a:r>
            <a:endParaRPr lang="de-DE" sz="1600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158AFB-CF9C-45C8-8307-04572E8EA835}" type="slidenum">
              <a:rPr lang="de-AT" smtClean="0"/>
              <a:t>12</a:t>
            </a:fld>
            <a:endParaRPr lang="de-AT" dirty="0"/>
          </a:p>
        </p:txBody>
      </p:sp>
      <p:sp>
        <p:nvSpPr>
          <p:cNvPr id="6" name="Rechteck 5"/>
          <p:cNvSpPr/>
          <p:nvPr/>
        </p:nvSpPr>
        <p:spPr>
          <a:xfrm rot="1967853">
            <a:off x="-26190" y="3033100"/>
            <a:ext cx="884872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de-D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Überprüfung immer durch Ärztekammer!</a:t>
            </a:r>
            <a:endParaRPr lang="de-AT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22231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1600" dirty="0">
                <a:solidFill>
                  <a:schemeClr val="tx1"/>
                </a:solidFill>
              </a:rPr>
              <a:t>Ärzteausbildung neu - Überblick</a:t>
            </a:r>
            <a:r>
              <a:rPr lang="de-DE" altLang="de-DE" sz="1600" dirty="0">
                <a:solidFill>
                  <a:schemeClr val="bg1"/>
                </a:solidFill>
              </a:rPr>
              <a:t/>
            </a:r>
            <a:br>
              <a:rPr lang="de-DE" altLang="de-DE" sz="1600" dirty="0">
                <a:solidFill>
                  <a:schemeClr val="bg1"/>
                </a:solidFill>
              </a:rPr>
            </a:br>
            <a:endParaRPr lang="de-DE" sz="16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AT" sz="1600"/>
          </a:p>
        </p:txBody>
      </p:sp>
      <p:grpSp>
        <p:nvGrpSpPr>
          <p:cNvPr id="27" name="Gruppieren 26"/>
          <p:cNvGrpSpPr/>
          <p:nvPr/>
        </p:nvGrpSpPr>
        <p:grpSpPr>
          <a:xfrm>
            <a:off x="250825" y="1441450"/>
            <a:ext cx="8491538" cy="5227638"/>
            <a:chOff x="250825" y="1441450"/>
            <a:chExt cx="8491538" cy="5227638"/>
          </a:xfrm>
        </p:grpSpPr>
        <p:sp>
          <p:nvSpPr>
            <p:cNvPr id="28" name="Rechteck 27"/>
            <p:cNvSpPr>
              <a:spLocks noChangeArrowheads="1"/>
            </p:cNvSpPr>
            <p:nvPr/>
          </p:nvSpPr>
          <p:spPr bwMode="auto">
            <a:xfrm>
              <a:off x="1073150" y="1441450"/>
              <a:ext cx="974725" cy="4810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600" b="1" dirty="0">
                  <a:solidFill>
                    <a:srgbClr val="000000"/>
                  </a:solidFill>
                  <a:latin typeface="+mn-lt"/>
                  <a:ea typeface="+mn-ea"/>
                </a:rPr>
                <a:t>AM</a:t>
              </a:r>
            </a:p>
          </p:txBody>
        </p:sp>
        <p:sp>
          <p:nvSpPr>
            <p:cNvPr id="29" name="Rechteck 28"/>
            <p:cNvSpPr>
              <a:spLocks noChangeArrowheads="1"/>
            </p:cNvSpPr>
            <p:nvPr/>
          </p:nvSpPr>
          <p:spPr bwMode="auto">
            <a:xfrm>
              <a:off x="2146300" y="1441450"/>
              <a:ext cx="2108200" cy="4810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de-DE" altLang="de-DE" sz="1600" dirty="0">
                  <a:solidFill>
                    <a:srgbClr val="000000"/>
                  </a:solidFill>
                </a:rPr>
                <a:t>Internist. Fächer</a:t>
              </a:r>
            </a:p>
          </p:txBody>
        </p:sp>
        <p:sp>
          <p:nvSpPr>
            <p:cNvPr id="30" name="Rechteck 29"/>
            <p:cNvSpPr>
              <a:spLocks noChangeArrowheads="1"/>
            </p:cNvSpPr>
            <p:nvPr/>
          </p:nvSpPr>
          <p:spPr bwMode="auto">
            <a:xfrm>
              <a:off x="4389438" y="1441450"/>
              <a:ext cx="2108200" cy="4810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de-DE" altLang="de-DE" sz="1600" dirty="0">
                  <a:solidFill>
                    <a:srgbClr val="000000"/>
                  </a:solidFill>
                </a:rPr>
                <a:t>Chirurgische Fächer</a:t>
              </a:r>
            </a:p>
          </p:txBody>
        </p:sp>
        <p:sp>
          <p:nvSpPr>
            <p:cNvPr id="31" name="Rechteck 30"/>
            <p:cNvSpPr>
              <a:spLocks noChangeArrowheads="1"/>
            </p:cNvSpPr>
            <p:nvPr/>
          </p:nvSpPr>
          <p:spPr bwMode="auto">
            <a:xfrm>
              <a:off x="6634163" y="1441450"/>
              <a:ext cx="2108200" cy="4810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de-DE" altLang="de-DE" sz="1600" dirty="0">
                  <a:solidFill>
                    <a:srgbClr val="000000"/>
                  </a:solidFill>
                </a:rPr>
                <a:t>Andere Fächer</a:t>
              </a:r>
            </a:p>
          </p:txBody>
        </p:sp>
        <p:sp>
          <p:nvSpPr>
            <p:cNvPr id="32" name="Rechteck 31"/>
            <p:cNvSpPr>
              <a:spLocks noChangeArrowheads="1"/>
            </p:cNvSpPr>
            <p:nvPr/>
          </p:nvSpPr>
          <p:spPr bwMode="auto">
            <a:xfrm>
              <a:off x="1073150" y="3440113"/>
              <a:ext cx="974725" cy="481012"/>
            </a:xfrm>
            <a:prstGeom prst="rect">
              <a:avLst/>
            </a:prstGeom>
            <a:gradFill rotWithShape="1">
              <a:gsLst>
                <a:gs pos="0">
                  <a:srgbClr val="AFE0E4"/>
                </a:gs>
                <a:gs pos="20000">
                  <a:srgbClr val="AFDEE2"/>
                </a:gs>
                <a:gs pos="100000">
                  <a:srgbClr val="85AAAD"/>
                </a:gs>
              </a:gsLst>
              <a:lin ang="5400000"/>
            </a:gra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Lehr-praxis</a:t>
              </a:r>
            </a:p>
          </p:txBody>
        </p:sp>
        <p:sp>
          <p:nvSpPr>
            <p:cNvPr id="33" name="Rechteck 32"/>
            <p:cNvSpPr>
              <a:spLocks noChangeArrowheads="1"/>
            </p:cNvSpPr>
            <p:nvPr/>
          </p:nvSpPr>
          <p:spPr bwMode="auto">
            <a:xfrm>
              <a:off x="1073150" y="4002088"/>
              <a:ext cx="974725" cy="481012"/>
            </a:xfrm>
            <a:prstGeom prst="rect">
              <a:avLst/>
            </a:prstGeom>
            <a:gradFill rotWithShape="1">
              <a:gsLst>
                <a:gs pos="0">
                  <a:srgbClr val="AFE0E4"/>
                </a:gs>
                <a:gs pos="20000">
                  <a:srgbClr val="AFDEE2"/>
                </a:gs>
                <a:gs pos="100000">
                  <a:srgbClr val="85AAAD"/>
                </a:gs>
              </a:gsLst>
              <a:lin ang="5400000"/>
            </a:gra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Lehr-praxis</a:t>
              </a:r>
            </a:p>
          </p:txBody>
        </p:sp>
        <p:sp>
          <p:nvSpPr>
            <p:cNvPr id="34" name="Rechteck 33"/>
            <p:cNvSpPr>
              <a:spLocks noChangeArrowheads="1"/>
            </p:cNvSpPr>
            <p:nvPr/>
          </p:nvSpPr>
          <p:spPr bwMode="auto">
            <a:xfrm>
              <a:off x="1073150" y="4573588"/>
              <a:ext cx="974725" cy="1409700"/>
            </a:xfrm>
            <a:prstGeom prst="rect">
              <a:avLst/>
            </a:prstGeom>
            <a:gradFill rotWithShape="1">
              <a:gsLst>
                <a:gs pos="0">
                  <a:srgbClr val="AFE0E4"/>
                </a:gs>
                <a:gs pos="20000">
                  <a:srgbClr val="AFDEE2"/>
                </a:gs>
                <a:gs pos="100000">
                  <a:srgbClr val="85AAAD"/>
                </a:gs>
              </a:gsLst>
              <a:lin ang="5400000"/>
            </a:gra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27 Mo</a:t>
              </a:r>
            </a:p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Spitals-turnus</a:t>
              </a:r>
            </a:p>
          </p:txBody>
        </p:sp>
        <p:sp>
          <p:nvSpPr>
            <p:cNvPr id="35" name="Rechteck 34"/>
            <p:cNvSpPr>
              <a:spLocks noChangeArrowheads="1"/>
            </p:cNvSpPr>
            <p:nvPr/>
          </p:nvSpPr>
          <p:spPr bwMode="auto">
            <a:xfrm>
              <a:off x="6634163" y="3567113"/>
              <a:ext cx="2108200" cy="24161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36 Mo</a:t>
              </a:r>
            </a:p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Sonderfachgrund-ausbildung</a:t>
              </a:r>
            </a:p>
          </p:txBody>
        </p:sp>
        <p:sp>
          <p:nvSpPr>
            <p:cNvPr id="36" name="Rechteck 35"/>
            <p:cNvSpPr>
              <a:spLocks noChangeArrowheads="1"/>
            </p:cNvSpPr>
            <p:nvPr/>
          </p:nvSpPr>
          <p:spPr bwMode="auto">
            <a:xfrm>
              <a:off x="250825" y="3440113"/>
              <a:ext cx="711200" cy="4810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48</a:t>
              </a:r>
            </a:p>
            <a:p>
              <a:pPr algn="ctr">
                <a:defRPr/>
              </a:pPr>
              <a:endParaRPr lang="de-DE" sz="160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Rechteck 36"/>
            <p:cNvSpPr>
              <a:spLocks noChangeArrowheads="1"/>
            </p:cNvSpPr>
            <p:nvPr/>
          </p:nvSpPr>
          <p:spPr bwMode="auto">
            <a:xfrm>
              <a:off x="250825" y="4002088"/>
              <a:ext cx="711200" cy="4810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42</a:t>
              </a:r>
            </a:p>
            <a:p>
              <a:pPr algn="ctr">
                <a:defRPr/>
              </a:pPr>
              <a:endParaRPr lang="de-DE" sz="160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Rechteck 37"/>
            <p:cNvSpPr>
              <a:spLocks noChangeArrowheads="1"/>
            </p:cNvSpPr>
            <p:nvPr/>
          </p:nvSpPr>
          <p:spPr bwMode="auto">
            <a:xfrm>
              <a:off x="250825" y="4573588"/>
              <a:ext cx="711200" cy="14097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36</a:t>
              </a:r>
            </a:p>
            <a:p>
              <a:pPr algn="ctr">
                <a:defRPr/>
              </a:pPr>
              <a:endParaRPr lang="de-DE" sz="1600" dirty="0">
                <a:solidFill>
                  <a:srgbClr val="000000"/>
                </a:solidFill>
                <a:latin typeface="+mn-lt"/>
                <a:ea typeface="+mn-ea"/>
              </a:endParaRPr>
            </a:p>
            <a:p>
              <a:pPr algn="ctr">
                <a:defRPr/>
              </a:pPr>
              <a:endParaRPr lang="de-DE" sz="1600" dirty="0">
                <a:solidFill>
                  <a:srgbClr val="000000"/>
                </a:solidFill>
                <a:latin typeface="+mn-lt"/>
                <a:ea typeface="+mn-ea"/>
              </a:endParaRPr>
            </a:p>
            <a:p>
              <a:pPr algn="ctr">
                <a:defRPr/>
              </a:pPr>
              <a:endParaRPr lang="de-DE" sz="1600" dirty="0">
                <a:solidFill>
                  <a:srgbClr val="000000"/>
                </a:solidFill>
                <a:latin typeface="+mn-lt"/>
                <a:ea typeface="+mn-ea"/>
              </a:endParaRPr>
            </a:p>
            <a:p>
              <a:pPr algn="ctr">
                <a:defRPr/>
              </a:pPr>
              <a:endParaRPr lang="de-DE" sz="160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Rechteck 38"/>
            <p:cNvSpPr>
              <a:spLocks noChangeArrowheads="1"/>
            </p:cNvSpPr>
            <p:nvPr/>
          </p:nvSpPr>
          <p:spPr bwMode="auto">
            <a:xfrm>
              <a:off x="4389438" y="4930775"/>
              <a:ext cx="2108200" cy="1052513"/>
            </a:xfrm>
            <a:prstGeom prst="rect">
              <a:avLst/>
            </a:prstGeom>
            <a:solidFill>
              <a:srgbClr val="9C9CDF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15 Mo</a:t>
              </a:r>
            </a:p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Sonderfachgrund-ausbildung Chirurgie</a:t>
              </a:r>
            </a:p>
          </p:txBody>
        </p:sp>
        <p:sp>
          <p:nvSpPr>
            <p:cNvPr id="40" name="Rechteck 39"/>
            <p:cNvSpPr>
              <a:spLocks noChangeArrowheads="1"/>
            </p:cNvSpPr>
            <p:nvPr/>
          </p:nvSpPr>
          <p:spPr bwMode="auto">
            <a:xfrm>
              <a:off x="2146300" y="4573588"/>
              <a:ext cx="2108200" cy="1409700"/>
            </a:xfrm>
            <a:prstGeom prst="rect">
              <a:avLst/>
            </a:prstGeom>
            <a:solidFill>
              <a:srgbClr val="999999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27 Mo</a:t>
              </a:r>
            </a:p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Sonderfachgrund-ausbildung</a:t>
              </a:r>
            </a:p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Innere Medizin</a:t>
              </a:r>
            </a:p>
          </p:txBody>
        </p:sp>
        <p:sp>
          <p:nvSpPr>
            <p:cNvPr id="41" name="Rechteck 40"/>
            <p:cNvSpPr>
              <a:spLocks noChangeArrowheads="1"/>
            </p:cNvSpPr>
            <p:nvPr/>
          </p:nvSpPr>
          <p:spPr bwMode="auto">
            <a:xfrm>
              <a:off x="250825" y="6073775"/>
              <a:ext cx="711200" cy="595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9</a:t>
              </a:r>
            </a:p>
            <a:p>
              <a:pPr algn="ctr">
                <a:defRPr/>
              </a:pPr>
              <a:endParaRPr lang="de-DE" sz="160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42" name="Rechteck 41"/>
            <p:cNvSpPr>
              <a:spLocks noChangeArrowheads="1"/>
            </p:cNvSpPr>
            <p:nvPr/>
          </p:nvSpPr>
          <p:spPr bwMode="auto">
            <a:xfrm>
              <a:off x="1073150" y="6073775"/>
              <a:ext cx="7669213" cy="59531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Basisausbildung</a:t>
              </a:r>
            </a:p>
          </p:txBody>
        </p:sp>
        <p:sp>
          <p:nvSpPr>
            <p:cNvPr id="43" name="Rechteck 42"/>
            <p:cNvSpPr>
              <a:spLocks noChangeArrowheads="1"/>
            </p:cNvSpPr>
            <p:nvPr/>
          </p:nvSpPr>
          <p:spPr bwMode="auto">
            <a:xfrm>
              <a:off x="250825" y="1441450"/>
              <a:ext cx="711200" cy="4810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Zeit</a:t>
              </a:r>
            </a:p>
          </p:txBody>
        </p:sp>
        <p:sp>
          <p:nvSpPr>
            <p:cNvPr id="44" name="Rechteck 43"/>
            <p:cNvSpPr>
              <a:spLocks noChangeArrowheads="1"/>
            </p:cNvSpPr>
            <p:nvPr/>
          </p:nvSpPr>
          <p:spPr bwMode="auto">
            <a:xfrm>
              <a:off x="6634163" y="2073275"/>
              <a:ext cx="2108200" cy="14097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27 Mo in 3 Modulen</a:t>
              </a:r>
            </a:p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Schwerpunkt-</a:t>
              </a:r>
            </a:p>
            <a:p>
              <a:pPr algn="ctr">
                <a:defRPr/>
              </a:pPr>
              <a:r>
                <a:rPr lang="de-DE" sz="1600" dirty="0" err="1">
                  <a:solidFill>
                    <a:srgbClr val="000000"/>
                  </a:solidFill>
                  <a:latin typeface="+mn-lt"/>
                  <a:ea typeface="+mn-ea"/>
                </a:rPr>
                <a:t>ausbildung</a:t>
              </a: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 im</a:t>
              </a:r>
            </a:p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Sonderfach</a:t>
              </a:r>
            </a:p>
          </p:txBody>
        </p:sp>
        <p:sp>
          <p:nvSpPr>
            <p:cNvPr id="45" name="Rechteck 44"/>
            <p:cNvSpPr>
              <a:spLocks noChangeArrowheads="1"/>
            </p:cNvSpPr>
            <p:nvPr/>
          </p:nvSpPr>
          <p:spPr bwMode="auto">
            <a:xfrm>
              <a:off x="4389438" y="2073275"/>
              <a:ext cx="2108200" cy="2755900"/>
            </a:xfrm>
            <a:prstGeom prst="rect">
              <a:avLst/>
            </a:prstGeom>
            <a:solidFill>
              <a:srgbClr val="9C9CDF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de-DE" altLang="de-DE" sz="1600" dirty="0">
                <a:solidFill>
                  <a:srgbClr val="000000"/>
                </a:solidFill>
              </a:endParaRPr>
            </a:p>
            <a:p>
              <a:pPr algn="ctr" eaLnBrk="1" hangingPunct="1"/>
              <a:r>
                <a:rPr lang="de-DE" altLang="de-DE" sz="1600" dirty="0">
                  <a:solidFill>
                    <a:srgbClr val="000000"/>
                  </a:solidFill>
                </a:rPr>
                <a:t>48 Mo Schwer-</a:t>
              </a:r>
            </a:p>
            <a:p>
              <a:pPr algn="ctr" eaLnBrk="1" hangingPunct="1"/>
              <a:r>
                <a:rPr lang="de-DE" altLang="de-DE" sz="1600" dirty="0">
                  <a:solidFill>
                    <a:srgbClr val="000000"/>
                  </a:solidFill>
                </a:rPr>
                <a:t>Punktausbildung in einem dieser</a:t>
              </a:r>
            </a:p>
            <a:p>
              <a:pPr algn="ctr" eaLnBrk="1" hangingPunct="1"/>
              <a:r>
                <a:rPr lang="de-DE" altLang="de-DE" sz="1600" dirty="0">
                  <a:solidFill>
                    <a:srgbClr val="000000"/>
                  </a:solidFill>
                </a:rPr>
                <a:t>Schwerpunkte:</a:t>
              </a:r>
            </a:p>
            <a:p>
              <a:pPr algn="ctr" eaLnBrk="1" hangingPunct="1"/>
              <a:endParaRPr lang="de-DE" altLang="de-DE" sz="1600" dirty="0">
                <a:solidFill>
                  <a:srgbClr val="000000"/>
                </a:solidFill>
              </a:endParaRPr>
            </a:p>
            <a:p>
              <a:pPr eaLnBrk="1" hangingPunct="1"/>
              <a:r>
                <a:rPr lang="de-DE" altLang="de-DE" sz="1600" dirty="0">
                  <a:solidFill>
                    <a:srgbClr val="000000"/>
                  </a:solidFill>
                </a:rPr>
                <a:t>* Gefäßchirurgie</a:t>
              </a:r>
            </a:p>
            <a:p>
              <a:pPr eaLnBrk="1" hangingPunct="1"/>
              <a:r>
                <a:rPr lang="de-DE" altLang="de-DE" sz="1600" dirty="0">
                  <a:solidFill>
                    <a:srgbClr val="000000"/>
                  </a:solidFill>
                </a:rPr>
                <a:t>* Herzchirurgie</a:t>
              </a:r>
            </a:p>
            <a:p>
              <a:pPr eaLnBrk="1" hangingPunct="1"/>
              <a:r>
                <a:rPr lang="de-DE" altLang="de-DE" sz="1600" dirty="0">
                  <a:solidFill>
                    <a:srgbClr val="000000"/>
                  </a:solidFill>
                </a:rPr>
                <a:t>* Kinderchirurgie</a:t>
              </a:r>
            </a:p>
            <a:p>
              <a:pPr eaLnBrk="1" hangingPunct="1"/>
              <a:r>
                <a:rPr lang="de-DE" altLang="de-DE" sz="1600" dirty="0">
                  <a:solidFill>
                    <a:srgbClr val="000000"/>
                  </a:solidFill>
                </a:rPr>
                <a:t>* </a:t>
              </a:r>
              <a:r>
                <a:rPr lang="de-DE" altLang="de-DE" sz="1600" dirty="0" err="1">
                  <a:solidFill>
                    <a:srgbClr val="000000"/>
                  </a:solidFill>
                </a:rPr>
                <a:t>Thoraxchirurgie</a:t>
              </a:r>
              <a:endParaRPr lang="de-DE" altLang="de-DE" sz="1600" dirty="0">
                <a:solidFill>
                  <a:srgbClr val="000000"/>
                </a:solidFill>
              </a:endParaRPr>
            </a:p>
            <a:p>
              <a:pPr eaLnBrk="1" hangingPunct="1"/>
              <a:r>
                <a:rPr lang="de-DE" altLang="de-DE" sz="1600" dirty="0">
                  <a:solidFill>
                    <a:srgbClr val="000000"/>
                  </a:solidFill>
                </a:rPr>
                <a:t>* </a:t>
              </a:r>
              <a:r>
                <a:rPr lang="de-DE" altLang="de-DE" sz="1600" dirty="0" err="1">
                  <a:solidFill>
                    <a:srgbClr val="000000"/>
                  </a:solidFill>
                </a:rPr>
                <a:t>Viszeralchirurgie</a:t>
              </a:r>
              <a:endParaRPr lang="de-DE" altLang="de-DE" sz="1600" dirty="0">
                <a:solidFill>
                  <a:srgbClr val="000000"/>
                </a:solidFill>
              </a:endParaRPr>
            </a:p>
            <a:p>
              <a:pPr algn="ctr" eaLnBrk="1" hangingPunct="1"/>
              <a:endParaRPr lang="de-DE" altLang="de-DE" sz="1600" dirty="0">
                <a:solidFill>
                  <a:srgbClr val="000000"/>
                </a:solidFill>
              </a:endParaRPr>
            </a:p>
            <a:p>
              <a:pPr algn="ctr" eaLnBrk="1" hangingPunct="1"/>
              <a:endParaRPr lang="de-DE" altLang="de-DE" sz="1600" dirty="0">
                <a:solidFill>
                  <a:srgbClr val="000000"/>
                </a:solidFill>
              </a:endParaRPr>
            </a:p>
          </p:txBody>
        </p:sp>
        <p:sp>
          <p:nvSpPr>
            <p:cNvPr id="46" name="Rechteck 45"/>
            <p:cNvSpPr>
              <a:spLocks noChangeArrowheads="1"/>
            </p:cNvSpPr>
            <p:nvPr/>
          </p:nvSpPr>
          <p:spPr bwMode="auto">
            <a:xfrm>
              <a:off x="2146300" y="2073275"/>
              <a:ext cx="949325" cy="2409825"/>
            </a:xfrm>
            <a:prstGeom prst="rect">
              <a:avLst/>
            </a:prstGeom>
            <a:solidFill>
              <a:srgbClr val="999999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36 Mo</a:t>
              </a:r>
            </a:p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Schwerpunkt</a:t>
              </a:r>
            </a:p>
            <a:p>
              <a:pPr algn="ctr">
                <a:defRPr/>
              </a:pPr>
              <a:r>
                <a:rPr lang="de-DE" sz="1600" dirty="0" err="1">
                  <a:solidFill>
                    <a:srgbClr val="000000"/>
                  </a:solidFill>
                  <a:latin typeface="+mn-lt"/>
                  <a:ea typeface="+mn-ea"/>
                </a:rPr>
                <a:t>Kardio</a:t>
              </a:r>
              <a:endParaRPr lang="de-DE" sz="1600" dirty="0">
                <a:solidFill>
                  <a:srgbClr val="000000"/>
                </a:solidFill>
                <a:latin typeface="+mn-lt"/>
                <a:ea typeface="+mn-ea"/>
              </a:endParaRPr>
            </a:p>
            <a:p>
              <a:pPr algn="ctr">
                <a:defRPr/>
              </a:pPr>
              <a:r>
                <a:rPr lang="de-DE" sz="1600" dirty="0" err="1">
                  <a:solidFill>
                    <a:srgbClr val="000000"/>
                  </a:solidFill>
                  <a:latin typeface="+mn-lt"/>
                  <a:ea typeface="+mn-ea"/>
                </a:rPr>
                <a:t>Gastro</a:t>
              </a:r>
              <a:endParaRPr lang="de-DE" sz="1600" dirty="0">
                <a:solidFill>
                  <a:srgbClr val="000000"/>
                </a:solidFill>
                <a:latin typeface="+mn-lt"/>
                <a:ea typeface="+mn-ea"/>
              </a:endParaRPr>
            </a:p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Lunge</a:t>
              </a:r>
            </a:p>
            <a:p>
              <a:pPr algn="ctr">
                <a:defRPr/>
              </a:pPr>
              <a:r>
                <a:rPr lang="de-DE" sz="1600" dirty="0" err="1">
                  <a:solidFill>
                    <a:srgbClr val="000000"/>
                  </a:solidFill>
                  <a:latin typeface="+mn-lt"/>
                  <a:ea typeface="+mn-ea"/>
                </a:rPr>
                <a:t>Nephro</a:t>
              </a: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 etc.</a:t>
              </a:r>
            </a:p>
          </p:txBody>
        </p:sp>
        <p:sp>
          <p:nvSpPr>
            <p:cNvPr id="47" name="Rechteck 46"/>
            <p:cNvSpPr>
              <a:spLocks noChangeArrowheads="1"/>
            </p:cNvSpPr>
            <p:nvPr/>
          </p:nvSpPr>
          <p:spPr bwMode="auto">
            <a:xfrm>
              <a:off x="250825" y="2073275"/>
              <a:ext cx="711200" cy="1284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72</a:t>
              </a:r>
            </a:p>
            <a:p>
              <a:pPr algn="ctr">
                <a:defRPr/>
              </a:pPr>
              <a:endParaRPr lang="de-DE" sz="1600" dirty="0">
                <a:solidFill>
                  <a:srgbClr val="000000"/>
                </a:solidFill>
                <a:latin typeface="+mn-lt"/>
                <a:ea typeface="+mn-ea"/>
              </a:endParaRPr>
            </a:p>
            <a:p>
              <a:pPr algn="ctr">
                <a:defRPr/>
              </a:pPr>
              <a:endParaRPr lang="de-DE" sz="1600" dirty="0">
                <a:solidFill>
                  <a:srgbClr val="000000"/>
                </a:solidFill>
                <a:latin typeface="+mn-lt"/>
                <a:ea typeface="+mn-ea"/>
              </a:endParaRPr>
            </a:p>
            <a:p>
              <a:pPr algn="ctr">
                <a:defRPr/>
              </a:pPr>
              <a:endParaRPr lang="de-DE" sz="1600" dirty="0">
                <a:solidFill>
                  <a:srgbClr val="000000"/>
                </a:solidFill>
                <a:latin typeface="+mn-lt"/>
                <a:ea typeface="+mn-ea"/>
              </a:endParaRPr>
            </a:p>
            <a:p>
              <a:pPr algn="ctr">
                <a:defRPr/>
              </a:pPr>
              <a:endParaRPr lang="de-DE" sz="160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48" name="Rechteck 47"/>
            <p:cNvSpPr>
              <a:spLocks noChangeArrowheads="1"/>
            </p:cNvSpPr>
            <p:nvPr/>
          </p:nvSpPr>
          <p:spPr bwMode="auto">
            <a:xfrm>
              <a:off x="3271838" y="2073275"/>
              <a:ext cx="949325" cy="2409825"/>
            </a:xfrm>
            <a:prstGeom prst="rect">
              <a:avLst/>
            </a:prstGeom>
            <a:solidFill>
              <a:srgbClr val="999999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36 Mo</a:t>
              </a:r>
            </a:p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Allg. Innere Medizin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64417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Basisausbildung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C45EE5-3696-410E-ACB9-D802367ADDCD}" type="slidenum">
              <a:rPr lang="de-AT" smtClean="0"/>
              <a:t>14</a:t>
            </a:fld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de-AT" altLang="de-DE" sz="1300" b="1" dirty="0"/>
              <a:t>Im Anschluss an das Studium</a:t>
            </a:r>
            <a:r>
              <a:rPr lang="de-AT" altLang="de-DE" sz="1300" dirty="0"/>
              <a:t> </a:t>
            </a:r>
            <a:r>
              <a:rPr lang="de-AT" altLang="de-DE" sz="1300" b="1" dirty="0" smtClean="0"/>
              <a:t>erfolgen</a:t>
            </a:r>
            <a:r>
              <a:rPr lang="de-AT" altLang="de-DE" sz="1300" dirty="0" smtClean="0"/>
              <a:t> </a:t>
            </a:r>
            <a:r>
              <a:rPr lang="de-AT" altLang="de-DE" sz="1300" b="1" dirty="0"/>
              <a:t>9 Mo Basisausbildung 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de-DE" altLang="de-DE" sz="1300" dirty="0"/>
              <a:t>keine Zuordnung zu Fächern, sondern es wird nur auf die Fertigkeiten und die klinische Basiskompetenz abgestellt.</a:t>
            </a:r>
          </a:p>
          <a:p>
            <a:pPr lvl="1">
              <a:spcBef>
                <a:spcPct val="0"/>
              </a:spcBef>
              <a:buNone/>
            </a:pPr>
            <a:endParaRPr lang="de-DE" altLang="de-DE" sz="1300" b="1" dirty="0"/>
          </a:p>
          <a:p>
            <a:pPr>
              <a:spcBef>
                <a:spcPct val="0"/>
              </a:spcBef>
            </a:pPr>
            <a:r>
              <a:rPr lang="de-AT" altLang="de-DE" sz="1300" b="1" dirty="0"/>
              <a:t>eigenes Rasterzeugnis (Erarbeitung  ÖÄK, BMG, Universitäten), Ziele: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de-AT" altLang="de-DE" sz="1300" dirty="0"/>
              <a:t>Weiterentwicklung auf Basis des KPJ, Notfallkompetenz (aber keine </a:t>
            </a:r>
            <a:r>
              <a:rPr lang="de-AT" altLang="de-DE" sz="1300" dirty="0" smtClean="0"/>
              <a:t>Notarzt-Ausbildung</a:t>
            </a:r>
            <a:r>
              <a:rPr lang="de-AT" altLang="de-DE" sz="1300" dirty="0"/>
              <a:t>!)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de-AT" altLang="de-DE" sz="1300" dirty="0"/>
              <a:t>Tätigkeiten nach § 15 Abs. 5 </a:t>
            </a:r>
            <a:r>
              <a:rPr lang="de-AT" altLang="de-DE" sz="1300" dirty="0" err="1"/>
              <a:t>GuKG</a:t>
            </a:r>
            <a:r>
              <a:rPr lang="de-AT" altLang="de-DE" sz="1300" dirty="0"/>
              <a:t> sollen bereits mit dem KPJ abgedeckt sein → Durchführung dieser Tätigkeiten während der Basisausbildung nur, wenn diese für die Erreichung des Ausbildungsziels erforderlich sind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endParaRPr lang="de-AT" altLang="de-DE" sz="1300" dirty="0"/>
          </a:p>
          <a:p>
            <a:pPr>
              <a:spcBef>
                <a:spcPct val="0"/>
              </a:spcBef>
            </a:pPr>
            <a:r>
              <a:rPr lang="de-AT" altLang="de-DE" sz="1300" b="1" dirty="0"/>
              <a:t>kann an allen Standard-, Schwerpunkt- und Zentralkrankenanstalten ohne Ansuchen als Ausbildungsstätte angeboten werden 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de-AT" altLang="de-DE" sz="1300" dirty="0"/>
              <a:t>keine gesonderte Anerkennung erforderlich,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de-AT" altLang="de-DE" sz="1300" dirty="0" err="1"/>
              <a:t>ausg</a:t>
            </a:r>
            <a:r>
              <a:rPr lang="de-AT" altLang="de-DE" sz="1300" dirty="0"/>
              <a:t>. Sonderkrankenanstalten (LKH </a:t>
            </a:r>
            <a:r>
              <a:rPr lang="de-AT" altLang="de-DE" sz="1300" dirty="0" err="1"/>
              <a:t>Natters</a:t>
            </a:r>
            <a:r>
              <a:rPr lang="de-AT" altLang="de-DE" sz="1300" dirty="0"/>
              <a:t>, LKH </a:t>
            </a:r>
            <a:r>
              <a:rPr lang="de-AT" altLang="de-DE" sz="1300" dirty="0" err="1"/>
              <a:t>Hochzirl</a:t>
            </a:r>
            <a:r>
              <a:rPr lang="de-AT" altLang="de-DE" sz="1300" dirty="0"/>
              <a:t> ...)</a:t>
            </a:r>
          </a:p>
          <a:p>
            <a:pPr>
              <a:spcBef>
                <a:spcPct val="0"/>
              </a:spcBef>
            </a:pPr>
            <a:endParaRPr lang="de-AT" altLang="de-DE" sz="1300" dirty="0"/>
          </a:p>
          <a:p>
            <a:pPr>
              <a:spcBef>
                <a:spcPct val="0"/>
              </a:spcBef>
            </a:pPr>
            <a:r>
              <a:rPr lang="de-AT" altLang="de-DE" sz="1300" b="1" dirty="0"/>
              <a:t>nach Basisausbildung Entscheidung über die weitere Ausbildung 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de-AT" altLang="de-DE" sz="1300" dirty="0"/>
              <a:t>zum Arzt für Allgemeinmedizin oder 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de-AT" altLang="de-DE" sz="1300" dirty="0"/>
              <a:t>Facharzt eines </a:t>
            </a:r>
            <a:r>
              <a:rPr lang="de-AT" altLang="de-DE" sz="1300" dirty="0" smtClean="0"/>
              <a:t>Sonderfaches</a:t>
            </a:r>
            <a:endParaRPr lang="de-AT" altLang="de-DE" sz="1300" dirty="0"/>
          </a:p>
        </p:txBody>
      </p:sp>
    </p:spTree>
    <p:extLst>
      <p:ext uri="{BB962C8B-B14F-4D97-AF65-F5344CB8AC3E}">
        <p14:creationId xmlns:p14="http://schemas.microsoft.com/office/powerpoint/2010/main" val="29972053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AT" sz="1600"/>
          </a:p>
        </p:txBody>
      </p:sp>
      <p:grpSp>
        <p:nvGrpSpPr>
          <p:cNvPr id="27" name="Gruppieren 26"/>
          <p:cNvGrpSpPr/>
          <p:nvPr/>
        </p:nvGrpSpPr>
        <p:grpSpPr>
          <a:xfrm>
            <a:off x="250825" y="1441450"/>
            <a:ext cx="8491538" cy="5227638"/>
            <a:chOff x="250825" y="1441450"/>
            <a:chExt cx="8491538" cy="5227638"/>
          </a:xfrm>
        </p:grpSpPr>
        <p:sp>
          <p:nvSpPr>
            <p:cNvPr id="28" name="Rechteck 27"/>
            <p:cNvSpPr>
              <a:spLocks noChangeArrowheads="1"/>
            </p:cNvSpPr>
            <p:nvPr/>
          </p:nvSpPr>
          <p:spPr bwMode="auto">
            <a:xfrm>
              <a:off x="1073150" y="1441450"/>
              <a:ext cx="974725" cy="4810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600" b="1" dirty="0">
                  <a:solidFill>
                    <a:srgbClr val="000000"/>
                  </a:solidFill>
                  <a:latin typeface="+mn-lt"/>
                  <a:ea typeface="+mn-ea"/>
                </a:rPr>
                <a:t>AM</a:t>
              </a:r>
            </a:p>
          </p:txBody>
        </p:sp>
        <p:sp>
          <p:nvSpPr>
            <p:cNvPr id="29" name="Rechteck 28"/>
            <p:cNvSpPr>
              <a:spLocks noChangeArrowheads="1"/>
            </p:cNvSpPr>
            <p:nvPr/>
          </p:nvSpPr>
          <p:spPr bwMode="auto">
            <a:xfrm>
              <a:off x="2146300" y="1441450"/>
              <a:ext cx="2108200" cy="4810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de-DE" altLang="de-DE" sz="1600" dirty="0">
                  <a:solidFill>
                    <a:srgbClr val="000000"/>
                  </a:solidFill>
                </a:rPr>
                <a:t>Internist. Fächer</a:t>
              </a:r>
            </a:p>
          </p:txBody>
        </p:sp>
        <p:sp>
          <p:nvSpPr>
            <p:cNvPr id="30" name="Rechteck 29"/>
            <p:cNvSpPr>
              <a:spLocks noChangeArrowheads="1"/>
            </p:cNvSpPr>
            <p:nvPr/>
          </p:nvSpPr>
          <p:spPr bwMode="auto">
            <a:xfrm>
              <a:off x="4389438" y="1441450"/>
              <a:ext cx="2108200" cy="4810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de-DE" altLang="de-DE" sz="1600" dirty="0">
                  <a:solidFill>
                    <a:srgbClr val="000000"/>
                  </a:solidFill>
                </a:rPr>
                <a:t>Chirurgische Fächer</a:t>
              </a:r>
            </a:p>
          </p:txBody>
        </p:sp>
        <p:sp>
          <p:nvSpPr>
            <p:cNvPr id="31" name="Rechteck 30"/>
            <p:cNvSpPr>
              <a:spLocks noChangeArrowheads="1"/>
            </p:cNvSpPr>
            <p:nvPr/>
          </p:nvSpPr>
          <p:spPr bwMode="auto">
            <a:xfrm>
              <a:off x="6634163" y="1441450"/>
              <a:ext cx="2108200" cy="4810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de-DE" altLang="de-DE" sz="1600" dirty="0">
                  <a:solidFill>
                    <a:srgbClr val="000000"/>
                  </a:solidFill>
                </a:rPr>
                <a:t>Andere Fächer</a:t>
              </a:r>
            </a:p>
          </p:txBody>
        </p:sp>
        <p:sp>
          <p:nvSpPr>
            <p:cNvPr id="32" name="Rechteck 31"/>
            <p:cNvSpPr>
              <a:spLocks noChangeArrowheads="1"/>
            </p:cNvSpPr>
            <p:nvPr/>
          </p:nvSpPr>
          <p:spPr bwMode="auto">
            <a:xfrm>
              <a:off x="1073150" y="3440113"/>
              <a:ext cx="974725" cy="481012"/>
            </a:xfrm>
            <a:prstGeom prst="rect">
              <a:avLst/>
            </a:prstGeom>
            <a:gradFill rotWithShape="1">
              <a:gsLst>
                <a:gs pos="0">
                  <a:srgbClr val="AFE0E4"/>
                </a:gs>
                <a:gs pos="20000">
                  <a:srgbClr val="AFDEE2"/>
                </a:gs>
                <a:gs pos="100000">
                  <a:srgbClr val="85AAAD"/>
                </a:gs>
              </a:gsLst>
              <a:lin ang="5400000"/>
            </a:gra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Lehr-praxis</a:t>
              </a:r>
            </a:p>
          </p:txBody>
        </p:sp>
        <p:sp>
          <p:nvSpPr>
            <p:cNvPr id="33" name="Rechteck 32"/>
            <p:cNvSpPr>
              <a:spLocks noChangeArrowheads="1"/>
            </p:cNvSpPr>
            <p:nvPr/>
          </p:nvSpPr>
          <p:spPr bwMode="auto">
            <a:xfrm>
              <a:off x="1073150" y="4002088"/>
              <a:ext cx="974725" cy="481012"/>
            </a:xfrm>
            <a:prstGeom prst="rect">
              <a:avLst/>
            </a:prstGeom>
            <a:gradFill rotWithShape="1">
              <a:gsLst>
                <a:gs pos="0">
                  <a:srgbClr val="AFE0E4"/>
                </a:gs>
                <a:gs pos="20000">
                  <a:srgbClr val="AFDEE2"/>
                </a:gs>
                <a:gs pos="100000">
                  <a:srgbClr val="85AAAD"/>
                </a:gs>
              </a:gsLst>
              <a:lin ang="5400000"/>
            </a:gra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Lehr-praxis</a:t>
              </a:r>
            </a:p>
          </p:txBody>
        </p:sp>
        <p:sp>
          <p:nvSpPr>
            <p:cNvPr id="34" name="Rechteck 33"/>
            <p:cNvSpPr>
              <a:spLocks noChangeArrowheads="1"/>
            </p:cNvSpPr>
            <p:nvPr/>
          </p:nvSpPr>
          <p:spPr bwMode="auto">
            <a:xfrm>
              <a:off x="1073150" y="4573588"/>
              <a:ext cx="974725" cy="1409700"/>
            </a:xfrm>
            <a:prstGeom prst="rect">
              <a:avLst/>
            </a:prstGeom>
            <a:gradFill rotWithShape="1">
              <a:gsLst>
                <a:gs pos="0">
                  <a:srgbClr val="AFE0E4"/>
                </a:gs>
                <a:gs pos="20000">
                  <a:srgbClr val="AFDEE2"/>
                </a:gs>
                <a:gs pos="100000">
                  <a:srgbClr val="85AAAD"/>
                </a:gs>
              </a:gsLst>
              <a:lin ang="5400000"/>
            </a:gra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27 Mo</a:t>
              </a:r>
            </a:p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Spitals-turnus</a:t>
              </a:r>
            </a:p>
          </p:txBody>
        </p:sp>
        <p:sp>
          <p:nvSpPr>
            <p:cNvPr id="35" name="Rechteck 34"/>
            <p:cNvSpPr>
              <a:spLocks noChangeArrowheads="1"/>
            </p:cNvSpPr>
            <p:nvPr/>
          </p:nvSpPr>
          <p:spPr bwMode="auto">
            <a:xfrm>
              <a:off x="6634163" y="3567113"/>
              <a:ext cx="2108200" cy="24161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36 Mo</a:t>
              </a:r>
            </a:p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Sonderfachgrund-ausbildung</a:t>
              </a:r>
            </a:p>
          </p:txBody>
        </p:sp>
        <p:sp>
          <p:nvSpPr>
            <p:cNvPr id="36" name="Rechteck 35"/>
            <p:cNvSpPr>
              <a:spLocks noChangeArrowheads="1"/>
            </p:cNvSpPr>
            <p:nvPr/>
          </p:nvSpPr>
          <p:spPr bwMode="auto">
            <a:xfrm>
              <a:off x="250825" y="3440113"/>
              <a:ext cx="711200" cy="4810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48</a:t>
              </a:r>
            </a:p>
            <a:p>
              <a:pPr algn="ctr">
                <a:defRPr/>
              </a:pPr>
              <a:endParaRPr lang="de-DE" sz="160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Rechteck 36"/>
            <p:cNvSpPr>
              <a:spLocks noChangeArrowheads="1"/>
            </p:cNvSpPr>
            <p:nvPr/>
          </p:nvSpPr>
          <p:spPr bwMode="auto">
            <a:xfrm>
              <a:off x="250825" y="4002088"/>
              <a:ext cx="711200" cy="4810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42</a:t>
              </a:r>
            </a:p>
            <a:p>
              <a:pPr algn="ctr">
                <a:defRPr/>
              </a:pPr>
              <a:endParaRPr lang="de-DE" sz="160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Rechteck 37"/>
            <p:cNvSpPr>
              <a:spLocks noChangeArrowheads="1"/>
            </p:cNvSpPr>
            <p:nvPr/>
          </p:nvSpPr>
          <p:spPr bwMode="auto">
            <a:xfrm>
              <a:off x="250825" y="4573588"/>
              <a:ext cx="711200" cy="14097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36</a:t>
              </a:r>
            </a:p>
            <a:p>
              <a:pPr algn="ctr">
                <a:defRPr/>
              </a:pPr>
              <a:endParaRPr lang="de-DE" sz="1600" dirty="0">
                <a:solidFill>
                  <a:srgbClr val="000000"/>
                </a:solidFill>
                <a:latin typeface="+mn-lt"/>
                <a:ea typeface="+mn-ea"/>
              </a:endParaRPr>
            </a:p>
            <a:p>
              <a:pPr algn="ctr">
                <a:defRPr/>
              </a:pPr>
              <a:endParaRPr lang="de-DE" sz="1600" dirty="0">
                <a:solidFill>
                  <a:srgbClr val="000000"/>
                </a:solidFill>
                <a:latin typeface="+mn-lt"/>
                <a:ea typeface="+mn-ea"/>
              </a:endParaRPr>
            </a:p>
            <a:p>
              <a:pPr algn="ctr">
                <a:defRPr/>
              </a:pPr>
              <a:endParaRPr lang="de-DE" sz="1600" dirty="0">
                <a:solidFill>
                  <a:srgbClr val="000000"/>
                </a:solidFill>
                <a:latin typeface="+mn-lt"/>
                <a:ea typeface="+mn-ea"/>
              </a:endParaRPr>
            </a:p>
            <a:p>
              <a:pPr algn="ctr">
                <a:defRPr/>
              </a:pPr>
              <a:endParaRPr lang="de-DE" sz="160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Rechteck 38"/>
            <p:cNvSpPr>
              <a:spLocks noChangeArrowheads="1"/>
            </p:cNvSpPr>
            <p:nvPr/>
          </p:nvSpPr>
          <p:spPr bwMode="auto">
            <a:xfrm>
              <a:off x="4389438" y="4930775"/>
              <a:ext cx="2108200" cy="1052513"/>
            </a:xfrm>
            <a:prstGeom prst="rect">
              <a:avLst/>
            </a:prstGeom>
            <a:solidFill>
              <a:srgbClr val="9C9CDF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15 Mo</a:t>
              </a:r>
            </a:p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Sonderfachgrund-ausbildung Chirurgie</a:t>
              </a:r>
            </a:p>
          </p:txBody>
        </p:sp>
        <p:sp>
          <p:nvSpPr>
            <p:cNvPr id="40" name="Rechteck 39"/>
            <p:cNvSpPr>
              <a:spLocks noChangeArrowheads="1"/>
            </p:cNvSpPr>
            <p:nvPr/>
          </p:nvSpPr>
          <p:spPr bwMode="auto">
            <a:xfrm>
              <a:off x="2146300" y="4573588"/>
              <a:ext cx="2108200" cy="1409700"/>
            </a:xfrm>
            <a:prstGeom prst="rect">
              <a:avLst/>
            </a:prstGeom>
            <a:solidFill>
              <a:srgbClr val="999999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27 Mo</a:t>
              </a:r>
            </a:p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Sonderfachgrund-ausbildung</a:t>
              </a:r>
            </a:p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Innere Medizin</a:t>
              </a:r>
            </a:p>
          </p:txBody>
        </p:sp>
        <p:sp>
          <p:nvSpPr>
            <p:cNvPr id="41" name="Rechteck 40"/>
            <p:cNvSpPr>
              <a:spLocks noChangeArrowheads="1"/>
            </p:cNvSpPr>
            <p:nvPr/>
          </p:nvSpPr>
          <p:spPr bwMode="auto">
            <a:xfrm>
              <a:off x="250825" y="6073775"/>
              <a:ext cx="711200" cy="595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9</a:t>
              </a:r>
            </a:p>
            <a:p>
              <a:pPr algn="ctr">
                <a:defRPr/>
              </a:pPr>
              <a:endParaRPr lang="de-DE" sz="160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42" name="Rechteck 41"/>
            <p:cNvSpPr>
              <a:spLocks noChangeArrowheads="1"/>
            </p:cNvSpPr>
            <p:nvPr/>
          </p:nvSpPr>
          <p:spPr bwMode="auto">
            <a:xfrm>
              <a:off x="1073150" y="6073775"/>
              <a:ext cx="7669213" cy="59531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Basisausbildung</a:t>
              </a:r>
            </a:p>
          </p:txBody>
        </p:sp>
        <p:sp>
          <p:nvSpPr>
            <p:cNvPr id="43" name="Rechteck 42"/>
            <p:cNvSpPr>
              <a:spLocks noChangeArrowheads="1"/>
            </p:cNvSpPr>
            <p:nvPr/>
          </p:nvSpPr>
          <p:spPr bwMode="auto">
            <a:xfrm>
              <a:off x="250825" y="1441450"/>
              <a:ext cx="711200" cy="4810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Zeit</a:t>
              </a:r>
            </a:p>
          </p:txBody>
        </p:sp>
        <p:sp>
          <p:nvSpPr>
            <p:cNvPr id="44" name="Rechteck 43"/>
            <p:cNvSpPr>
              <a:spLocks noChangeArrowheads="1"/>
            </p:cNvSpPr>
            <p:nvPr/>
          </p:nvSpPr>
          <p:spPr bwMode="auto">
            <a:xfrm>
              <a:off x="6634163" y="2073275"/>
              <a:ext cx="2108200" cy="14097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27 Mo in 3 Modulen</a:t>
              </a:r>
            </a:p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Schwerpunkt-</a:t>
              </a:r>
            </a:p>
            <a:p>
              <a:pPr algn="ctr">
                <a:defRPr/>
              </a:pPr>
              <a:r>
                <a:rPr lang="de-DE" sz="1600" dirty="0" err="1">
                  <a:solidFill>
                    <a:srgbClr val="000000"/>
                  </a:solidFill>
                  <a:latin typeface="+mn-lt"/>
                  <a:ea typeface="+mn-ea"/>
                </a:rPr>
                <a:t>ausbildung</a:t>
              </a: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 im</a:t>
              </a:r>
            </a:p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Sonderfach</a:t>
              </a:r>
            </a:p>
          </p:txBody>
        </p:sp>
        <p:sp>
          <p:nvSpPr>
            <p:cNvPr id="45" name="Rechteck 44"/>
            <p:cNvSpPr>
              <a:spLocks noChangeArrowheads="1"/>
            </p:cNvSpPr>
            <p:nvPr/>
          </p:nvSpPr>
          <p:spPr bwMode="auto">
            <a:xfrm>
              <a:off x="4389438" y="2073275"/>
              <a:ext cx="2108200" cy="2755900"/>
            </a:xfrm>
            <a:prstGeom prst="rect">
              <a:avLst/>
            </a:prstGeom>
            <a:solidFill>
              <a:srgbClr val="9C9CDF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de-DE" altLang="de-DE" sz="1600" dirty="0">
                <a:solidFill>
                  <a:srgbClr val="000000"/>
                </a:solidFill>
              </a:endParaRPr>
            </a:p>
            <a:p>
              <a:pPr algn="ctr" eaLnBrk="1" hangingPunct="1"/>
              <a:r>
                <a:rPr lang="de-DE" altLang="de-DE" sz="1600" dirty="0">
                  <a:solidFill>
                    <a:srgbClr val="000000"/>
                  </a:solidFill>
                </a:rPr>
                <a:t>48 Mo Schwer-</a:t>
              </a:r>
            </a:p>
            <a:p>
              <a:pPr algn="ctr" eaLnBrk="1" hangingPunct="1"/>
              <a:r>
                <a:rPr lang="de-DE" altLang="de-DE" sz="1600" dirty="0">
                  <a:solidFill>
                    <a:srgbClr val="000000"/>
                  </a:solidFill>
                </a:rPr>
                <a:t>Punktausbildung in einem dieser</a:t>
              </a:r>
            </a:p>
            <a:p>
              <a:pPr algn="ctr" eaLnBrk="1" hangingPunct="1"/>
              <a:r>
                <a:rPr lang="de-DE" altLang="de-DE" sz="1600" dirty="0">
                  <a:solidFill>
                    <a:srgbClr val="000000"/>
                  </a:solidFill>
                </a:rPr>
                <a:t>Schwerpunkte:</a:t>
              </a:r>
            </a:p>
            <a:p>
              <a:pPr algn="ctr" eaLnBrk="1" hangingPunct="1"/>
              <a:endParaRPr lang="de-DE" altLang="de-DE" sz="1600" dirty="0">
                <a:solidFill>
                  <a:srgbClr val="000000"/>
                </a:solidFill>
              </a:endParaRPr>
            </a:p>
            <a:p>
              <a:pPr eaLnBrk="1" hangingPunct="1"/>
              <a:r>
                <a:rPr lang="de-DE" altLang="de-DE" sz="1600" dirty="0">
                  <a:solidFill>
                    <a:srgbClr val="000000"/>
                  </a:solidFill>
                </a:rPr>
                <a:t>* Gefäßchirurgie</a:t>
              </a:r>
            </a:p>
            <a:p>
              <a:pPr eaLnBrk="1" hangingPunct="1"/>
              <a:r>
                <a:rPr lang="de-DE" altLang="de-DE" sz="1600" dirty="0">
                  <a:solidFill>
                    <a:srgbClr val="000000"/>
                  </a:solidFill>
                </a:rPr>
                <a:t>* Herzchirurgie</a:t>
              </a:r>
            </a:p>
            <a:p>
              <a:pPr eaLnBrk="1" hangingPunct="1"/>
              <a:r>
                <a:rPr lang="de-DE" altLang="de-DE" sz="1600" dirty="0">
                  <a:solidFill>
                    <a:srgbClr val="000000"/>
                  </a:solidFill>
                </a:rPr>
                <a:t>* Kinderchirurgie</a:t>
              </a:r>
            </a:p>
            <a:p>
              <a:pPr eaLnBrk="1" hangingPunct="1"/>
              <a:r>
                <a:rPr lang="de-DE" altLang="de-DE" sz="1600" dirty="0">
                  <a:solidFill>
                    <a:srgbClr val="000000"/>
                  </a:solidFill>
                </a:rPr>
                <a:t>* </a:t>
              </a:r>
              <a:r>
                <a:rPr lang="de-DE" altLang="de-DE" sz="1600" dirty="0" err="1">
                  <a:solidFill>
                    <a:srgbClr val="000000"/>
                  </a:solidFill>
                </a:rPr>
                <a:t>Thoraxchirurgie</a:t>
              </a:r>
              <a:endParaRPr lang="de-DE" altLang="de-DE" sz="1600" dirty="0">
                <a:solidFill>
                  <a:srgbClr val="000000"/>
                </a:solidFill>
              </a:endParaRPr>
            </a:p>
            <a:p>
              <a:pPr eaLnBrk="1" hangingPunct="1"/>
              <a:r>
                <a:rPr lang="de-DE" altLang="de-DE" sz="1600" dirty="0">
                  <a:solidFill>
                    <a:srgbClr val="000000"/>
                  </a:solidFill>
                </a:rPr>
                <a:t>* </a:t>
              </a:r>
              <a:r>
                <a:rPr lang="de-DE" altLang="de-DE" sz="1600" dirty="0" err="1">
                  <a:solidFill>
                    <a:srgbClr val="000000"/>
                  </a:solidFill>
                </a:rPr>
                <a:t>Viszeralchirurgie</a:t>
              </a:r>
              <a:endParaRPr lang="de-DE" altLang="de-DE" sz="1600" dirty="0">
                <a:solidFill>
                  <a:srgbClr val="000000"/>
                </a:solidFill>
              </a:endParaRPr>
            </a:p>
            <a:p>
              <a:pPr algn="ctr" eaLnBrk="1" hangingPunct="1"/>
              <a:endParaRPr lang="de-DE" altLang="de-DE" sz="1600" dirty="0">
                <a:solidFill>
                  <a:srgbClr val="000000"/>
                </a:solidFill>
              </a:endParaRPr>
            </a:p>
            <a:p>
              <a:pPr algn="ctr" eaLnBrk="1" hangingPunct="1"/>
              <a:endParaRPr lang="de-DE" altLang="de-DE" sz="1600" dirty="0">
                <a:solidFill>
                  <a:srgbClr val="000000"/>
                </a:solidFill>
              </a:endParaRPr>
            </a:p>
          </p:txBody>
        </p:sp>
        <p:sp>
          <p:nvSpPr>
            <p:cNvPr id="46" name="Rechteck 45"/>
            <p:cNvSpPr>
              <a:spLocks noChangeArrowheads="1"/>
            </p:cNvSpPr>
            <p:nvPr/>
          </p:nvSpPr>
          <p:spPr bwMode="auto">
            <a:xfrm>
              <a:off x="2146300" y="2073275"/>
              <a:ext cx="949325" cy="2409825"/>
            </a:xfrm>
            <a:prstGeom prst="rect">
              <a:avLst/>
            </a:prstGeom>
            <a:solidFill>
              <a:srgbClr val="999999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36 Mo</a:t>
              </a:r>
            </a:p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Schwerpunkt</a:t>
              </a:r>
            </a:p>
            <a:p>
              <a:pPr algn="ctr">
                <a:defRPr/>
              </a:pPr>
              <a:r>
                <a:rPr lang="de-DE" sz="1600" dirty="0" err="1">
                  <a:solidFill>
                    <a:srgbClr val="000000"/>
                  </a:solidFill>
                  <a:latin typeface="+mn-lt"/>
                  <a:ea typeface="+mn-ea"/>
                </a:rPr>
                <a:t>Kardio</a:t>
              </a:r>
              <a:endParaRPr lang="de-DE" sz="1600" dirty="0">
                <a:solidFill>
                  <a:srgbClr val="000000"/>
                </a:solidFill>
                <a:latin typeface="+mn-lt"/>
                <a:ea typeface="+mn-ea"/>
              </a:endParaRPr>
            </a:p>
            <a:p>
              <a:pPr algn="ctr">
                <a:defRPr/>
              </a:pPr>
              <a:r>
                <a:rPr lang="de-DE" sz="1600" dirty="0" err="1">
                  <a:solidFill>
                    <a:srgbClr val="000000"/>
                  </a:solidFill>
                  <a:latin typeface="+mn-lt"/>
                  <a:ea typeface="+mn-ea"/>
                </a:rPr>
                <a:t>Gastro</a:t>
              </a:r>
              <a:endParaRPr lang="de-DE" sz="1600" dirty="0">
                <a:solidFill>
                  <a:srgbClr val="000000"/>
                </a:solidFill>
                <a:latin typeface="+mn-lt"/>
                <a:ea typeface="+mn-ea"/>
              </a:endParaRPr>
            </a:p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Lunge</a:t>
              </a:r>
            </a:p>
            <a:p>
              <a:pPr algn="ctr">
                <a:defRPr/>
              </a:pPr>
              <a:r>
                <a:rPr lang="de-DE" sz="1600" dirty="0" err="1">
                  <a:solidFill>
                    <a:srgbClr val="000000"/>
                  </a:solidFill>
                  <a:latin typeface="+mn-lt"/>
                  <a:ea typeface="+mn-ea"/>
                </a:rPr>
                <a:t>Nephro</a:t>
              </a: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 etc.</a:t>
              </a:r>
            </a:p>
          </p:txBody>
        </p:sp>
        <p:sp>
          <p:nvSpPr>
            <p:cNvPr id="47" name="Rechteck 46"/>
            <p:cNvSpPr>
              <a:spLocks noChangeArrowheads="1"/>
            </p:cNvSpPr>
            <p:nvPr/>
          </p:nvSpPr>
          <p:spPr bwMode="auto">
            <a:xfrm>
              <a:off x="250825" y="2073275"/>
              <a:ext cx="711200" cy="1284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72</a:t>
              </a:r>
            </a:p>
            <a:p>
              <a:pPr algn="ctr">
                <a:defRPr/>
              </a:pPr>
              <a:endParaRPr lang="de-DE" sz="1600" dirty="0">
                <a:solidFill>
                  <a:srgbClr val="000000"/>
                </a:solidFill>
                <a:latin typeface="+mn-lt"/>
                <a:ea typeface="+mn-ea"/>
              </a:endParaRPr>
            </a:p>
            <a:p>
              <a:pPr algn="ctr">
                <a:defRPr/>
              </a:pPr>
              <a:endParaRPr lang="de-DE" sz="1600" dirty="0">
                <a:solidFill>
                  <a:srgbClr val="000000"/>
                </a:solidFill>
                <a:latin typeface="+mn-lt"/>
                <a:ea typeface="+mn-ea"/>
              </a:endParaRPr>
            </a:p>
            <a:p>
              <a:pPr algn="ctr">
                <a:defRPr/>
              </a:pPr>
              <a:endParaRPr lang="de-DE" sz="1600" dirty="0">
                <a:solidFill>
                  <a:srgbClr val="000000"/>
                </a:solidFill>
                <a:latin typeface="+mn-lt"/>
                <a:ea typeface="+mn-ea"/>
              </a:endParaRPr>
            </a:p>
            <a:p>
              <a:pPr algn="ctr">
                <a:defRPr/>
              </a:pPr>
              <a:endParaRPr lang="de-DE" sz="160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48" name="Rechteck 47"/>
            <p:cNvSpPr>
              <a:spLocks noChangeArrowheads="1"/>
            </p:cNvSpPr>
            <p:nvPr/>
          </p:nvSpPr>
          <p:spPr bwMode="auto">
            <a:xfrm>
              <a:off x="3271838" y="2073275"/>
              <a:ext cx="949325" cy="2409825"/>
            </a:xfrm>
            <a:prstGeom prst="rect">
              <a:avLst/>
            </a:prstGeom>
            <a:solidFill>
              <a:srgbClr val="999999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36 Mo</a:t>
              </a:r>
            </a:p>
            <a:p>
              <a:pPr algn="ctr">
                <a:defRPr/>
              </a:pPr>
              <a:r>
                <a:rPr lang="de-DE" sz="1600" dirty="0">
                  <a:solidFill>
                    <a:srgbClr val="000000"/>
                  </a:solidFill>
                  <a:latin typeface="+mn-lt"/>
                  <a:ea typeface="+mn-ea"/>
                </a:rPr>
                <a:t>Allg. Innere Medizin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460722"/>
          </a:xfrm>
        </p:spPr>
        <p:txBody>
          <a:bodyPr/>
          <a:lstStyle/>
          <a:p>
            <a:r>
              <a:rPr lang="de-DE" altLang="de-DE" sz="1600" dirty="0">
                <a:solidFill>
                  <a:schemeClr val="tx1"/>
                </a:solidFill>
              </a:rPr>
              <a:t>Ärzteausbildung </a:t>
            </a:r>
            <a:r>
              <a:rPr lang="de-DE" altLang="de-DE" sz="1600" dirty="0" smtClean="0">
                <a:solidFill>
                  <a:schemeClr val="tx1"/>
                </a:solidFill>
              </a:rPr>
              <a:t>Allgemeinmedizin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9984232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ea typeface="ＭＳ Ｐゴシック" pitchFamily="34" charset="-128"/>
              </a:rPr>
              <a:t>(Fach-)</a:t>
            </a:r>
            <a:r>
              <a:rPr lang="de-DE" altLang="de-DE" dirty="0" err="1">
                <a:ea typeface="ＭＳ Ｐゴシック" pitchFamily="34" charset="-128"/>
              </a:rPr>
              <a:t>arzt</a:t>
            </a:r>
            <a:r>
              <a:rPr lang="de-DE" altLang="de-DE" dirty="0">
                <a:ea typeface="ＭＳ Ｐゴシック" pitchFamily="34" charset="-128"/>
              </a:rPr>
              <a:t> für Allgemeinmedizin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5B552BE4-78FB-4B8C-B271-2D9EA0DA9AED}" type="slidenum">
              <a:rPr lang="de-AT" smtClean="0"/>
              <a:t>16</a:t>
            </a:fld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 altLang="de-DE" sz="1200" b="1" dirty="0">
                <a:ea typeface="ＭＳ Ｐゴシック" pitchFamily="34" charset="-128"/>
              </a:rPr>
              <a:t>9 Monate Basisausbildung</a:t>
            </a:r>
          </a:p>
          <a:p>
            <a:r>
              <a:rPr lang="de-AT" altLang="de-DE" sz="1200" b="1" dirty="0">
                <a:ea typeface="ＭＳ Ｐゴシック" pitchFamily="34" charset="-128"/>
              </a:rPr>
              <a:t>27 Monate Spitalsturnus </a:t>
            </a:r>
            <a:r>
              <a:rPr lang="de-AT" altLang="de-DE" sz="1200" dirty="0">
                <a:ea typeface="ＭＳ Ｐゴシック" pitchFamily="34" charset="-128"/>
              </a:rPr>
              <a:t>( max. 1 Jahr Lehrpraxis)</a:t>
            </a:r>
          </a:p>
          <a:p>
            <a:pPr lvl="1"/>
            <a:r>
              <a:rPr lang="de-AT" altLang="de-DE" sz="1100" dirty="0">
                <a:ea typeface="ＭＳ Ｐゴシック" pitchFamily="34" charset="-128"/>
              </a:rPr>
              <a:t>9 Monate Innere Medizin</a:t>
            </a:r>
          </a:p>
          <a:p>
            <a:pPr lvl="1"/>
            <a:r>
              <a:rPr lang="de-AT" altLang="de-DE" sz="1100" dirty="0">
                <a:ea typeface="ＭＳ Ｐゴシック" pitchFamily="34" charset="-128"/>
              </a:rPr>
              <a:t>3 Monate Frauenheilkunde- und Geburtshilfe</a:t>
            </a:r>
          </a:p>
          <a:p>
            <a:pPr lvl="1"/>
            <a:r>
              <a:rPr lang="de-AT" altLang="de-DE" sz="1100" dirty="0" smtClean="0">
                <a:ea typeface="ＭＳ Ｐゴシック" pitchFamily="34" charset="-128"/>
              </a:rPr>
              <a:t>3 </a:t>
            </a:r>
            <a:r>
              <a:rPr lang="de-AT" altLang="de-DE" sz="1100" dirty="0">
                <a:ea typeface="ＭＳ Ｐゴシック" pitchFamily="34" charset="-128"/>
              </a:rPr>
              <a:t>Monate Kinder- und Jugendheilkunde</a:t>
            </a:r>
          </a:p>
          <a:p>
            <a:pPr lvl="1"/>
            <a:r>
              <a:rPr lang="de-AT" altLang="de-DE" sz="1100" dirty="0" smtClean="0">
                <a:ea typeface="ＭＳ Ｐゴシック" pitchFamily="34" charset="-128"/>
              </a:rPr>
              <a:t>3 Monate Orthopädie </a:t>
            </a:r>
            <a:r>
              <a:rPr lang="de-AT" altLang="de-DE" sz="1100" dirty="0">
                <a:ea typeface="ＭＳ Ｐゴシック" pitchFamily="34" charset="-128"/>
              </a:rPr>
              <a:t>und Traumatologie</a:t>
            </a:r>
          </a:p>
          <a:p>
            <a:pPr lvl="1"/>
            <a:r>
              <a:rPr lang="de-AT" altLang="de-DE" sz="1100" dirty="0" smtClean="0">
                <a:ea typeface="ＭＳ Ｐゴシック" pitchFamily="34" charset="-128"/>
              </a:rPr>
              <a:t>3 </a:t>
            </a:r>
            <a:r>
              <a:rPr lang="de-AT" altLang="de-DE" sz="1100" dirty="0">
                <a:ea typeface="ＭＳ Ｐゴシック" pitchFamily="34" charset="-128"/>
              </a:rPr>
              <a:t>Monate Psychiatrie und psychotherapeutische Medizin</a:t>
            </a:r>
          </a:p>
          <a:p>
            <a:pPr lvl="1"/>
            <a:r>
              <a:rPr lang="de-AT" altLang="de-DE" sz="1100" dirty="0" smtClean="0">
                <a:ea typeface="ＭＳ Ｐゴシック" pitchFamily="34" charset="-128"/>
              </a:rPr>
              <a:t>Je 3 </a:t>
            </a:r>
            <a:r>
              <a:rPr lang="de-AT" altLang="de-DE" sz="1100" dirty="0">
                <a:ea typeface="ＭＳ Ｐゴシック" pitchFamily="34" charset="-128"/>
              </a:rPr>
              <a:t>Monate aus </a:t>
            </a:r>
            <a:r>
              <a:rPr lang="de-AT" altLang="de-DE" sz="1100" dirty="0" smtClean="0">
                <a:ea typeface="ＭＳ Ｐゴシック" pitchFamily="34" charset="-128"/>
              </a:rPr>
              <a:t>zwei </a:t>
            </a:r>
            <a:r>
              <a:rPr lang="de-AT" altLang="de-DE" sz="1100" dirty="0">
                <a:ea typeface="ＭＳ Ｐゴシック" pitchFamily="34" charset="-128"/>
              </a:rPr>
              <a:t>der folgenden Fächer</a:t>
            </a:r>
          </a:p>
          <a:p>
            <a:pPr lvl="2"/>
            <a:r>
              <a:rPr lang="de-AT" altLang="de-DE" sz="1100" dirty="0">
                <a:ea typeface="ＭＳ Ｐゴシック" pitchFamily="34" charset="-128"/>
              </a:rPr>
              <a:t>Haut- und Geschlechtskrankheiten</a:t>
            </a:r>
          </a:p>
          <a:p>
            <a:pPr lvl="2"/>
            <a:r>
              <a:rPr lang="de-AT" altLang="de-DE" sz="1100" dirty="0">
                <a:ea typeface="ＭＳ Ｐゴシック" pitchFamily="34" charset="-128"/>
              </a:rPr>
              <a:t>HNO</a:t>
            </a:r>
          </a:p>
          <a:p>
            <a:pPr lvl="2"/>
            <a:r>
              <a:rPr lang="de-AT" altLang="de-DE" sz="1100" dirty="0">
                <a:ea typeface="ＭＳ Ｐゴシック" pitchFamily="34" charset="-128"/>
              </a:rPr>
              <a:t>Augenheilkunde und Optometrie</a:t>
            </a:r>
          </a:p>
          <a:p>
            <a:pPr lvl="2"/>
            <a:r>
              <a:rPr lang="de-AT" altLang="de-DE" sz="1100" dirty="0" smtClean="0">
                <a:ea typeface="ＭＳ Ｐゴシック" pitchFamily="34" charset="-128"/>
              </a:rPr>
              <a:t>Urologie</a:t>
            </a:r>
          </a:p>
          <a:p>
            <a:pPr lvl="2"/>
            <a:r>
              <a:rPr lang="de-AT" altLang="de-DE" sz="1100" dirty="0" smtClean="0">
                <a:ea typeface="ＭＳ Ｐゴシック" pitchFamily="34" charset="-128"/>
              </a:rPr>
              <a:t>Neurologie</a:t>
            </a:r>
            <a:endParaRPr lang="de-AT" altLang="de-DE" sz="1100" dirty="0">
              <a:ea typeface="ＭＳ Ｐゴシック" pitchFamily="34" charset="-128"/>
            </a:endParaRPr>
          </a:p>
          <a:p>
            <a:pPr lvl="2"/>
            <a:r>
              <a:rPr lang="de-AT" altLang="de-DE" sz="1100" dirty="0">
                <a:ea typeface="ＭＳ Ｐゴシック" pitchFamily="34" charset="-128"/>
              </a:rPr>
              <a:t>Anästhesie und Intensivmedizin</a:t>
            </a:r>
          </a:p>
          <a:p>
            <a:r>
              <a:rPr lang="de-AT" altLang="de-DE" sz="1100" dirty="0">
                <a:ea typeface="ＭＳ Ｐゴシック" pitchFamily="34" charset="-128"/>
              </a:rPr>
              <a:t>Achtung: verpflichtende Absolvierung von Inhalten für Haut- und Geschlechtskrankheiten und HNO im Fach Allgemeinmedizin im Rahmen der Ausbildung in der Lehrpraxis  sofern diese nicht bereits im Rahmen des jeweiligen Wahlfaches absolviert wurden</a:t>
            </a:r>
          </a:p>
          <a:p>
            <a:r>
              <a:rPr lang="de-AT" altLang="de-DE" sz="1200" b="1" dirty="0">
                <a:ea typeface="ＭＳ Ｐゴシック" pitchFamily="34" charset="-128"/>
              </a:rPr>
              <a:t>6 Monate </a:t>
            </a:r>
            <a:r>
              <a:rPr lang="de-AT" altLang="de-DE" sz="1200" b="1" dirty="0" smtClean="0">
                <a:ea typeface="ＭＳ Ｐゴシック" pitchFamily="34" charset="-128"/>
              </a:rPr>
              <a:t>Lehrpraxis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4920358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smtClean="0"/>
              <a:t>Ausbildungsordnung Innere Medizin, Chirurgie und „andere Fächer“</a:t>
            </a:r>
            <a:endParaRPr lang="de-AT" sz="1600" dirty="0"/>
          </a:p>
        </p:txBody>
      </p:sp>
      <p:grpSp>
        <p:nvGrpSpPr>
          <p:cNvPr id="26" name="Gruppieren 2"/>
          <p:cNvGrpSpPr>
            <a:grpSpLocks/>
          </p:cNvGrpSpPr>
          <p:nvPr/>
        </p:nvGrpSpPr>
        <p:grpSpPr bwMode="auto">
          <a:xfrm>
            <a:off x="536972" y="1628800"/>
            <a:ext cx="8065591" cy="4219798"/>
            <a:chOff x="250825" y="1441450"/>
            <a:chExt cx="8491538" cy="5227638"/>
          </a:xfrm>
        </p:grpSpPr>
        <p:sp>
          <p:nvSpPr>
            <p:cNvPr id="27" name="Rechteck 26"/>
            <p:cNvSpPr>
              <a:spLocks noChangeArrowheads="1"/>
            </p:cNvSpPr>
            <p:nvPr/>
          </p:nvSpPr>
          <p:spPr bwMode="auto">
            <a:xfrm>
              <a:off x="1073150" y="1441450"/>
              <a:ext cx="974725" cy="4810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de-DE" sz="1400" b="1" dirty="0">
                  <a:solidFill>
                    <a:srgbClr val="000000"/>
                  </a:solidFill>
                  <a:latin typeface="+mn-lt"/>
                  <a:ea typeface="+mn-ea"/>
                </a:rPr>
                <a:t>AM</a:t>
              </a:r>
            </a:p>
          </p:txBody>
        </p:sp>
        <p:sp>
          <p:nvSpPr>
            <p:cNvPr id="28" name="Rechteck 27"/>
            <p:cNvSpPr>
              <a:spLocks noChangeArrowheads="1"/>
            </p:cNvSpPr>
            <p:nvPr/>
          </p:nvSpPr>
          <p:spPr bwMode="auto">
            <a:xfrm>
              <a:off x="2146300" y="1441450"/>
              <a:ext cx="2108200" cy="4810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de-DE" altLang="de-DE" sz="1400" dirty="0" smtClean="0">
                  <a:solidFill>
                    <a:srgbClr val="000000"/>
                  </a:solidFill>
                </a:rPr>
                <a:t>Internist. Fächer</a:t>
              </a:r>
            </a:p>
          </p:txBody>
        </p:sp>
        <p:sp>
          <p:nvSpPr>
            <p:cNvPr id="29" name="Rechteck 28"/>
            <p:cNvSpPr>
              <a:spLocks noChangeArrowheads="1"/>
            </p:cNvSpPr>
            <p:nvPr/>
          </p:nvSpPr>
          <p:spPr bwMode="auto">
            <a:xfrm>
              <a:off x="4389438" y="1441450"/>
              <a:ext cx="2108200" cy="4810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de-DE" altLang="de-DE" sz="1400" dirty="0" smtClean="0">
                  <a:solidFill>
                    <a:srgbClr val="000000"/>
                  </a:solidFill>
                </a:rPr>
                <a:t>Chirurgische Fächer</a:t>
              </a:r>
            </a:p>
          </p:txBody>
        </p:sp>
        <p:sp>
          <p:nvSpPr>
            <p:cNvPr id="30" name="Rechteck 29"/>
            <p:cNvSpPr>
              <a:spLocks noChangeArrowheads="1"/>
            </p:cNvSpPr>
            <p:nvPr/>
          </p:nvSpPr>
          <p:spPr bwMode="auto">
            <a:xfrm>
              <a:off x="6634163" y="1441450"/>
              <a:ext cx="2108200" cy="4810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de-DE" altLang="de-DE" sz="1400" dirty="0" smtClean="0">
                  <a:solidFill>
                    <a:srgbClr val="000000"/>
                  </a:solidFill>
                </a:rPr>
                <a:t>Andere Fächer</a:t>
              </a:r>
            </a:p>
          </p:txBody>
        </p:sp>
        <p:sp>
          <p:nvSpPr>
            <p:cNvPr id="31" name="Rechteck 30"/>
            <p:cNvSpPr>
              <a:spLocks noChangeArrowheads="1"/>
            </p:cNvSpPr>
            <p:nvPr/>
          </p:nvSpPr>
          <p:spPr bwMode="auto">
            <a:xfrm>
              <a:off x="1073150" y="3440113"/>
              <a:ext cx="974725" cy="481012"/>
            </a:xfrm>
            <a:prstGeom prst="rect">
              <a:avLst/>
            </a:prstGeom>
            <a:gradFill rotWithShape="1">
              <a:gsLst>
                <a:gs pos="0">
                  <a:srgbClr val="AFE0E4"/>
                </a:gs>
                <a:gs pos="20000">
                  <a:srgbClr val="AFDEE2"/>
                </a:gs>
                <a:gs pos="100000">
                  <a:srgbClr val="85AAAD"/>
                </a:gs>
              </a:gsLst>
              <a:lin ang="5400000"/>
            </a:gra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de-DE" sz="1400" dirty="0">
                  <a:solidFill>
                    <a:srgbClr val="000000"/>
                  </a:solidFill>
                  <a:latin typeface="+mn-lt"/>
                  <a:ea typeface="+mn-ea"/>
                </a:rPr>
                <a:t>Lehr-praxis</a:t>
              </a:r>
            </a:p>
          </p:txBody>
        </p:sp>
        <p:sp>
          <p:nvSpPr>
            <p:cNvPr id="32" name="Rechteck 31"/>
            <p:cNvSpPr>
              <a:spLocks noChangeArrowheads="1"/>
            </p:cNvSpPr>
            <p:nvPr/>
          </p:nvSpPr>
          <p:spPr bwMode="auto">
            <a:xfrm>
              <a:off x="1073150" y="4002088"/>
              <a:ext cx="974725" cy="481012"/>
            </a:xfrm>
            <a:prstGeom prst="rect">
              <a:avLst/>
            </a:prstGeom>
            <a:gradFill rotWithShape="1">
              <a:gsLst>
                <a:gs pos="0">
                  <a:srgbClr val="AFE0E4"/>
                </a:gs>
                <a:gs pos="20000">
                  <a:srgbClr val="AFDEE2"/>
                </a:gs>
                <a:gs pos="100000">
                  <a:srgbClr val="85AAAD"/>
                </a:gs>
              </a:gsLst>
              <a:lin ang="5400000"/>
            </a:gra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de-DE" sz="1400" dirty="0">
                  <a:solidFill>
                    <a:srgbClr val="000000"/>
                  </a:solidFill>
                  <a:latin typeface="+mn-lt"/>
                  <a:ea typeface="+mn-ea"/>
                </a:rPr>
                <a:t>Lehr-praxis</a:t>
              </a:r>
            </a:p>
          </p:txBody>
        </p:sp>
        <p:sp>
          <p:nvSpPr>
            <p:cNvPr id="33" name="Rechteck 32"/>
            <p:cNvSpPr>
              <a:spLocks noChangeArrowheads="1"/>
            </p:cNvSpPr>
            <p:nvPr/>
          </p:nvSpPr>
          <p:spPr bwMode="auto">
            <a:xfrm>
              <a:off x="1073150" y="4573588"/>
              <a:ext cx="974725" cy="1409700"/>
            </a:xfrm>
            <a:prstGeom prst="rect">
              <a:avLst/>
            </a:prstGeom>
            <a:gradFill rotWithShape="1">
              <a:gsLst>
                <a:gs pos="0">
                  <a:srgbClr val="AFE0E4"/>
                </a:gs>
                <a:gs pos="20000">
                  <a:srgbClr val="AFDEE2"/>
                </a:gs>
                <a:gs pos="100000">
                  <a:srgbClr val="85AAAD"/>
                </a:gs>
              </a:gsLst>
              <a:lin ang="5400000"/>
            </a:gra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de-DE" sz="1400" dirty="0">
                  <a:solidFill>
                    <a:srgbClr val="000000"/>
                  </a:solidFill>
                  <a:latin typeface="+mn-lt"/>
                  <a:ea typeface="+mn-ea"/>
                </a:rPr>
                <a:t>27 Mo</a:t>
              </a:r>
            </a:p>
            <a:p>
              <a:pPr algn="ctr" eaLnBrk="1" hangingPunct="1">
                <a:defRPr/>
              </a:pPr>
              <a:r>
                <a:rPr lang="de-DE" sz="1400" dirty="0">
                  <a:solidFill>
                    <a:srgbClr val="000000"/>
                  </a:solidFill>
                  <a:latin typeface="+mn-lt"/>
                  <a:ea typeface="+mn-ea"/>
                </a:rPr>
                <a:t>Spitals-turnus</a:t>
              </a:r>
            </a:p>
          </p:txBody>
        </p:sp>
        <p:sp>
          <p:nvSpPr>
            <p:cNvPr id="34" name="Rechteck 33"/>
            <p:cNvSpPr>
              <a:spLocks noChangeArrowheads="1"/>
            </p:cNvSpPr>
            <p:nvPr/>
          </p:nvSpPr>
          <p:spPr bwMode="auto">
            <a:xfrm>
              <a:off x="6634163" y="3567113"/>
              <a:ext cx="2108200" cy="24161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de-DE" sz="1400" dirty="0">
                  <a:solidFill>
                    <a:srgbClr val="000000"/>
                  </a:solidFill>
                  <a:latin typeface="+mn-lt"/>
                  <a:ea typeface="+mn-ea"/>
                </a:rPr>
                <a:t>36 Mo</a:t>
              </a:r>
            </a:p>
            <a:p>
              <a:pPr algn="ctr" eaLnBrk="1" hangingPunct="1">
                <a:defRPr/>
              </a:pPr>
              <a:r>
                <a:rPr lang="de-DE" sz="1400" dirty="0">
                  <a:solidFill>
                    <a:srgbClr val="000000"/>
                  </a:solidFill>
                  <a:latin typeface="+mn-lt"/>
                  <a:ea typeface="+mn-ea"/>
                </a:rPr>
                <a:t>Sonderfachgrund-ausbildung</a:t>
              </a:r>
            </a:p>
          </p:txBody>
        </p:sp>
        <p:sp>
          <p:nvSpPr>
            <p:cNvPr id="35" name="Rechteck 34"/>
            <p:cNvSpPr>
              <a:spLocks noChangeArrowheads="1"/>
            </p:cNvSpPr>
            <p:nvPr/>
          </p:nvSpPr>
          <p:spPr bwMode="auto">
            <a:xfrm>
              <a:off x="250825" y="3440113"/>
              <a:ext cx="711200" cy="4810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de-DE" sz="1400" dirty="0" smtClean="0">
                  <a:solidFill>
                    <a:srgbClr val="000000"/>
                  </a:solidFill>
                  <a:latin typeface="+mn-lt"/>
                  <a:ea typeface="+mn-ea"/>
                </a:rPr>
                <a:t>48</a:t>
              </a:r>
              <a:endParaRPr lang="de-DE" sz="140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Rechteck 35"/>
            <p:cNvSpPr>
              <a:spLocks noChangeArrowheads="1"/>
            </p:cNvSpPr>
            <p:nvPr/>
          </p:nvSpPr>
          <p:spPr bwMode="auto">
            <a:xfrm>
              <a:off x="250825" y="4002088"/>
              <a:ext cx="711200" cy="4810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de-DE" sz="1400" dirty="0" smtClean="0">
                  <a:solidFill>
                    <a:srgbClr val="000000"/>
                  </a:solidFill>
                  <a:latin typeface="+mn-lt"/>
                  <a:ea typeface="+mn-ea"/>
                </a:rPr>
                <a:t>42</a:t>
              </a:r>
              <a:endParaRPr lang="de-DE" sz="140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Rechteck 36"/>
            <p:cNvSpPr>
              <a:spLocks noChangeArrowheads="1"/>
            </p:cNvSpPr>
            <p:nvPr/>
          </p:nvSpPr>
          <p:spPr bwMode="auto">
            <a:xfrm>
              <a:off x="250825" y="4573588"/>
              <a:ext cx="711200" cy="14097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de-DE" sz="1400" dirty="0" smtClean="0">
                  <a:solidFill>
                    <a:srgbClr val="000000"/>
                  </a:solidFill>
                  <a:latin typeface="+mn-lt"/>
                  <a:ea typeface="+mn-ea"/>
                </a:rPr>
                <a:t>36</a:t>
              </a:r>
              <a:endParaRPr lang="de-DE" sz="140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Rechteck 37"/>
            <p:cNvSpPr>
              <a:spLocks noChangeArrowheads="1"/>
            </p:cNvSpPr>
            <p:nvPr/>
          </p:nvSpPr>
          <p:spPr bwMode="auto">
            <a:xfrm>
              <a:off x="4389438" y="4930775"/>
              <a:ext cx="2108200" cy="1052513"/>
            </a:xfrm>
            <a:prstGeom prst="rect">
              <a:avLst/>
            </a:prstGeom>
            <a:solidFill>
              <a:srgbClr val="9C9CDF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de-DE" sz="1400" dirty="0">
                  <a:solidFill>
                    <a:srgbClr val="000000"/>
                  </a:solidFill>
                  <a:latin typeface="+mn-lt"/>
                  <a:ea typeface="+mn-ea"/>
                </a:rPr>
                <a:t>15 Mo</a:t>
              </a:r>
            </a:p>
            <a:p>
              <a:pPr algn="ctr" eaLnBrk="1" hangingPunct="1">
                <a:defRPr/>
              </a:pPr>
              <a:r>
                <a:rPr lang="de-DE" sz="1400" dirty="0">
                  <a:solidFill>
                    <a:srgbClr val="000000"/>
                  </a:solidFill>
                  <a:latin typeface="+mn-lt"/>
                  <a:ea typeface="+mn-ea"/>
                </a:rPr>
                <a:t>Sonderfachgrund-ausbildung Chirurgie</a:t>
              </a:r>
            </a:p>
          </p:txBody>
        </p:sp>
        <p:sp>
          <p:nvSpPr>
            <p:cNvPr id="39" name="Rechteck 38"/>
            <p:cNvSpPr>
              <a:spLocks noChangeArrowheads="1"/>
            </p:cNvSpPr>
            <p:nvPr/>
          </p:nvSpPr>
          <p:spPr bwMode="auto">
            <a:xfrm>
              <a:off x="2146300" y="4573588"/>
              <a:ext cx="2108200" cy="1409700"/>
            </a:xfrm>
            <a:prstGeom prst="rect">
              <a:avLst/>
            </a:prstGeom>
            <a:solidFill>
              <a:srgbClr val="999999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de-DE" sz="1400" dirty="0">
                  <a:solidFill>
                    <a:srgbClr val="000000"/>
                  </a:solidFill>
                  <a:latin typeface="+mn-lt"/>
                  <a:ea typeface="+mn-ea"/>
                </a:rPr>
                <a:t>27 Mo</a:t>
              </a:r>
            </a:p>
            <a:p>
              <a:pPr algn="ctr" eaLnBrk="1" hangingPunct="1">
                <a:defRPr/>
              </a:pPr>
              <a:r>
                <a:rPr lang="de-DE" sz="1400" dirty="0">
                  <a:solidFill>
                    <a:srgbClr val="000000"/>
                  </a:solidFill>
                  <a:latin typeface="+mn-lt"/>
                  <a:ea typeface="+mn-ea"/>
                </a:rPr>
                <a:t>Sonderfachgrund-ausbildung</a:t>
              </a:r>
            </a:p>
            <a:p>
              <a:pPr algn="ctr" eaLnBrk="1" hangingPunct="1">
                <a:defRPr/>
              </a:pPr>
              <a:r>
                <a:rPr lang="de-DE" sz="1400" dirty="0">
                  <a:solidFill>
                    <a:srgbClr val="000000"/>
                  </a:solidFill>
                  <a:latin typeface="+mn-lt"/>
                  <a:ea typeface="+mn-ea"/>
                </a:rPr>
                <a:t>Innere Medizin</a:t>
              </a:r>
            </a:p>
          </p:txBody>
        </p:sp>
        <p:sp>
          <p:nvSpPr>
            <p:cNvPr id="40" name="Rechteck 39"/>
            <p:cNvSpPr>
              <a:spLocks noChangeArrowheads="1"/>
            </p:cNvSpPr>
            <p:nvPr/>
          </p:nvSpPr>
          <p:spPr bwMode="auto">
            <a:xfrm>
              <a:off x="250825" y="6073775"/>
              <a:ext cx="711200" cy="595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de-DE" sz="1400" dirty="0" smtClean="0">
                  <a:solidFill>
                    <a:srgbClr val="000000"/>
                  </a:solidFill>
                  <a:latin typeface="+mn-lt"/>
                  <a:ea typeface="+mn-ea"/>
                </a:rPr>
                <a:t>9</a:t>
              </a:r>
              <a:endParaRPr lang="de-DE" sz="140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Rechteck 40"/>
            <p:cNvSpPr>
              <a:spLocks noChangeArrowheads="1"/>
            </p:cNvSpPr>
            <p:nvPr/>
          </p:nvSpPr>
          <p:spPr bwMode="auto">
            <a:xfrm>
              <a:off x="1073150" y="6073775"/>
              <a:ext cx="7669213" cy="59531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de-DE" sz="1400" dirty="0">
                  <a:solidFill>
                    <a:srgbClr val="000000"/>
                  </a:solidFill>
                  <a:latin typeface="+mn-lt"/>
                  <a:ea typeface="+mn-ea"/>
                </a:rPr>
                <a:t>Basisausbildung</a:t>
              </a:r>
            </a:p>
          </p:txBody>
        </p:sp>
        <p:sp>
          <p:nvSpPr>
            <p:cNvPr id="42" name="Rechteck 41"/>
            <p:cNvSpPr>
              <a:spLocks noChangeArrowheads="1"/>
            </p:cNvSpPr>
            <p:nvPr/>
          </p:nvSpPr>
          <p:spPr bwMode="auto">
            <a:xfrm>
              <a:off x="250825" y="1441450"/>
              <a:ext cx="711200" cy="4810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de-DE" sz="1400" dirty="0">
                  <a:solidFill>
                    <a:srgbClr val="000000"/>
                  </a:solidFill>
                  <a:latin typeface="+mn-lt"/>
                  <a:ea typeface="+mn-ea"/>
                </a:rPr>
                <a:t>Zeit</a:t>
              </a:r>
            </a:p>
          </p:txBody>
        </p:sp>
        <p:sp>
          <p:nvSpPr>
            <p:cNvPr id="43" name="Rechteck 42"/>
            <p:cNvSpPr>
              <a:spLocks noChangeArrowheads="1"/>
            </p:cNvSpPr>
            <p:nvPr/>
          </p:nvSpPr>
          <p:spPr bwMode="auto">
            <a:xfrm>
              <a:off x="6634163" y="2073275"/>
              <a:ext cx="2108200" cy="14097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de-DE" sz="1400" dirty="0">
                  <a:solidFill>
                    <a:srgbClr val="000000"/>
                  </a:solidFill>
                  <a:latin typeface="+mn-lt"/>
                  <a:ea typeface="+mn-ea"/>
                </a:rPr>
                <a:t>27 Mo in 3 Modulen</a:t>
              </a:r>
            </a:p>
            <a:p>
              <a:pPr algn="ctr" eaLnBrk="1" hangingPunct="1">
                <a:defRPr/>
              </a:pPr>
              <a:r>
                <a:rPr lang="de-DE" sz="1400" dirty="0">
                  <a:solidFill>
                    <a:srgbClr val="000000"/>
                  </a:solidFill>
                  <a:latin typeface="+mn-lt"/>
                  <a:ea typeface="+mn-ea"/>
                </a:rPr>
                <a:t>Schwerpunkt-</a:t>
              </a:r>
            </a:p>
            <a:p>
              <a:pPr algn="ctr" eaLnBrk="1" hangingPunct="1">
                <a:defRPr/>
              </a:pPr>
              <a:r>
                <a:rPr lang="de-DE" sz="1400" dirty="0" err="1">
                  <a:solidFill>
                    <a:srgbClr val="000000"/>
                  </a:solidFill>
                  <a:latin typeface="+mn-lt"/>
                  <a:ea typeface="+mn-ea"/>
                </a:rPr>
                <a:t>ausbildung</a:t>
              </a:r>
              <a:r>
                <a:rPr lang="de-DE" sz="1400" dirty="0">
                  <a:solidFill>
                    <a:srgbClr val="000000"/>
                  </a:solidFill>
                  <a:latin typeface="+mn-lt"/>
                  <a:ea typeface="+mn-ea"/>
                </a:rPr>
                <a:t> im</a:t>
              </a:r>
            </a:p>
            <a:p>
              <a:pPr algn="ctr" eaLnBrk="1" hangingPunct="1">
                <a:defRPr/>
              </a:pPr>
              <a:r>
                <a:rPr lang="de-DE" sz="1400" dirty="0">
                  <a:solidFill>
                    <a:srgbClr val="000000"/>
                  </a:solidFill>
                  <a:latin typeface="+mn-lt"/>
                  <a:ea typeface="+mn-ea"/>
                </a:rPr>
                <a:t>Sonderfach</a:t>
              </a:r>
            </a:p>
          </p:txBody>
        </p:sp>
        <p:sp>
          <p:nvSpPr>
            <p:cNvPr id="44" name="Rechteck 43"/>
            <p:cNvSpPr>
              <a:spLocks noChangeArrowheads="1"/>
            </p:cNvSpPr>
            <p:nvPr/>
          </p:nvSpPr>
          <p:spPr bwMode="auto">
            <a:xfrm>
              <a:off x="4389438" y="2073275"/>
              <a:ext cx="2108200" cy="2755900"/>
            </a:xfrm>
            <a:prstGeom prst="rect">
              <a:avLst/>
            </a:prstGeom>
            <a:solidFill>
              <a:srgbClr val="9C9CDF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de-DE" altLang="de-DE" sz="1400" dirty="0" smtClean="0">
                  <a:solidFill>
                    <a:srgbClr val="000000"/>
                  </a:solidFill>
                </a:rPr>
                <a:t>48 Mo Schwer-</a:t>
              </a:r>
            </a:p>
            <a:p>
              <a:pPr algn="ctr" eaLnBrk="1" hangingPunct="1">
                <a:defRPr/>
              </a:pPr>
              <a:r>
                <a:rPr lang="de-DE" altLang="de-DE" sz="1400" dirty="0" smtClean="0">
                  <a:solidFill>
                    <a:srgbClr val="000000"/>
                  </a:solidFill>
                </a:rPr>
                <a:t>Punktausbildung in einem dieser</a:t>
              </a:r>
            </a:p>
            <a:p>
              <a:pPr algn="ctr" eaLnBrk="1" hangingPunct="1">
                <a:defRPr/>
              </a:pPr>
              <a:r>
                <a:rPr lang="de-DE" altLang="de-DE" sz="1400" dirty="0" smtClean="0">
                  <a:solidFill>
                    <a:srgbClr val="000000"/>
                  </a:solidFill>
                </a:rPr>
                <a:t>Schwerpunkte:</a:t>
              </a:r>
            </a:p>
            <a:p>
              <a:pPr algn="ctr" eaLnBrk="1" hangingPunct="1">
                <a:defRPr/>
              </a:pPr>
              <a:endParaRPr lang="de-DE" altLang="de-DE" sz="1400" dirty="0" smtClean="0">
                <a:solidFill>
                  <a:srgbClr val="000000"/>
                </a:solidFill>
              </a:endParaRPr>
            </a:p>
            <a:p>
              <a:pPr eaLnBrk="1" hangingPunct="1">
                <a:defRPr/>
              </a:pPr>
              <a:r>
                <a:rPr lang="de-DE" altLang="de-DE" sz="1400" dirty="0" smtClean="0">
                  <a:solidFill>
                    <a:srgbClr val="000000"/>
                  </a:solidFill>
                </a:rPr>
                <a:t>* Gefäßchirurgie</a:t>
              </a:r>
            </a:p>
            <a:p>
              <a:pPr eaLnBrk="1" hangingPunct="1">
                <a:defRPr/>
              </a:pPr>
              <a:r>
                <a:rPr lang="de-DE" altLang="de-DE" sz="1400" dirty="0" smtClean="0">
                  <a:solidFill>
                    <a:srgbClr val="000000"/>
                  </a:solidFill>
                </a:rPr>
                <a:t>* Herzchirurgie</a:t>
              </a:r>
            </a:p>
            <a:p>
              <a:pPr eaLnBrk="1" hangingPunct="1">
                <a:defRPr/>
              </a:pPr>
              <a:r>
                <a:rPr lang="de-DE" altLang="de-DE" sz="1400" dirty="0" smtClean="0">
                  <a:solidFill>
                    <a:srgbClr val="000000"/>
                  </a:solidFill>
                </a:rPr>
                <a:t>* Kinderchirurgie</a:t>
              </a:r>
            </a:p>
            <a:p>
              <a:pPr eaLnBrk="1" hangingPunct="1">
                <a:defRPr/>
              </a:pPr>
              <a:r>
                <a:rPr lang="de-DE" altLang="de-DE" sz="1400" dirty="0" smtClean="0">
                  <a:solidFill>
                    <a:srgbClr val="000000"/>
                  </a:solidFill>
                </a:rPr>
                <a:t>* </a:t>
              </a:r>
              <a:r>
                <a:rPr lang="de-DE" altLang="de-DE" sz="1400" dirty="0" err="1" smtClean="0">
                  <a:solidFill>
                    <a:srgbClr val="000000"/>
                  </a:solidFill>
                </a:rPr>
                <a:t>Thoraxchirurgie</a:t>
              </a:r>
              <a:endParaRPr lang="de-DE" altLang="de-DE" sz="1400" dirty="0" smtClean="0">
                <a:solidFill>
                  <a:srgbClr val="000000"/>
                </a:solidFill>
              </a:endParaRPr>
            </a:p>
            <a:p>
              <a:pPr eaLnBrk="1" hangingPunct="1">
                <a:defRPr/>
              </a:pPr>
              <a:r>
                <a:rPr lang="de-DE" altLang="de-DE" sz="1400" dirty="0" smtClean="0">
                  <a:solidFill>
                    <a:srgbClr val="000000"/>
                  </a:solidFill>
                </a:rPr>
                <a:t>* </a:t>
              </a:r>
              <a:r>
                <a:rPr lang="de-DE" altLang="de-DE" sz="1400" dirty="0" err="1" smtClean="0">
                  <a:solidFill>
                    <a:srgbClr val="000000"/>
                  </a:solidFill>
                </a:rPr>
                <a:t>Viszeralchirurgie</a:t>
              </a:r>
              <a:endParaRPr lang="de-DE" altLang="de-DE" sz="1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5" name="Rechteck 44"/>
            <p:cNvSpPr>
              <a:spLocks noChangeArrowheads="1"/>
            </p:cNvSpPr>
            <p:nvPr/>
          </p:nvSpPr>
          <p:spPr bwMode="auto">
            <a:xfrm>
              <a:off x="2146300" y="2073275"/>
              <a:ext cx="949325" cy="2409825"/>
            </a:xfrm>
            <a:prstGeom prst="rect">
              <a:avLst/>
            </a:prstGeom>
            <a:solidFill>
              <a:srgbClr val="999999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de-DE" sz="1400" dirty="0">
                  <a:solidFill>
                    <a:srgbClr val="000000"/>
                  </a:solidFill>
                  <a:latin typeface="+mn-lt"/>
                  <a:ea typeface="+mn-ea"/>
                </a:rPr>
                <a:t>36 Mo</a:t>
              </a:r>
            </a:p>
            <a:p>
              <a:pPr algn="ctr" eaLnBrk="1" hangingPunct="1">
                <a:defRPr/>
              </a:pPr>
              <a:r>
                <a:rPr lang="de-DE" sz="1400" dirty="0">
                  <a:solidFill>
                    <a:srgbClr val="000000"/>
                  </a:solidFill>
                  <a:latin typeface="+mn-lt"/>
                  <a:ea typeface="+mn-ea"/>
                </a:rPr>
                <a:t>Schwerpunkt</a:t>
              </a:r>
            </a:p>
            <a:p>
              <a:pPr algn="ctr" eaLnBrk="1" hangingPunct="1">
                <a:defRPr/>
              </a:pPr>
              <a:r>
                <a:rPr lang="de-DE" sz="1400" dirty="0" err="1">
                  <a:solidFill>
                    <a:srgbClr val="000000"/>
                  </a:solidFill>
                  <a:latin typeface="+mn-lt"/>
                  <a:ea typeface="+mn-ea"/>
                </a:rPr>
                <a:t>Kardio</a:t>
              </a:r>
              <a:endParaRPr lang="de-DE" sz="1400" dirty="0">
                <a:solidFill>
                  <a:srgbClr val="000000"/>
                </a:solidFill>
                <a:latin typeface="+mn-lt"/>
                <a:ea typeface="+mn-ea"/>
              </a:endParaRPr>
            </a:p>
            <a:p>
              <a:pPr algn="ctr" eaLnBrk="1" hangingPunct="1">
                <a:defRPr/>
              </a:pPr>
              <a:r>
                <a:rPr lang="de-DE" sz="1400" dirty="0" err="1">
                  <a:solidFill>
                    <a:srgbClr val="000000"/>
                  </a:solidFill>
                  <a:latin typeface="+mn-lt"/>
                  <a:ea typeface="+mn-ea"/>
                </a:rPr>
                <a:t>Gastro</a:t>
              </a:r>
              <a:endParaRPr lang="de-DE" sz="1400" dirty="0">
                <a:solidFill>
                  <a:srgbClr val="000000"/>
                </a:solidFill>
                <a:latin typeface="+mn-lt"/>
                <a:ea typeface="+mn-ea"/>
              </a:endParaRPr>
            </a:p>
            <a:p>
              <a:pPr algn="ctr" eaLnBrk="1" hangingPunct="1">
                <a:defRPr/>
              </a:pPr>
              <a:r>
                <a:rPr lang="de-DE" sz="1400" dirty="0">
                  <a:solidFill>
                    <a:srgbClr val="000000"/>
                  </a:solidFill>
                  <a:latin typeface="+mn-lt"/>
                  <a:ea typeface="+mn-ea"/>
                </a:rPr>
                <a:t>Lunge</a:t>
              </a:r>
            </a:p>
            <a:p>
              <a:pPr algn="ctr" eaLnBrk="1" hangingPunct="1">
                <a:defRPr/>
              </a:pPr>
              <a:r>
                <a:rPr lang="de-DE" sz="1400" dirty="0" err="1">
                  <a:solidFill>
                    <a:srgbClr val="000000"/>
                  </a:solidFill>
                  <a:latin typeface="+mn-lt"/>
                  <a:ea typeface="+mn-ea"/>
                </a:rPr>
                <a:t>Nephro</a:t>
              </a:r>
              <a:r>
                <a:rPr lang="de-DE" sz="1400" dirty="0">
                  <a:solidFill>
                    <a:srgbClr val="000000"/>
                  </a:solidFill>
                  <a:latin typeface="+mn-lt"/>
                  <a:ea typeface="+mn-ea"/>
                </a:rPr>
                <a:t> etc.</a:t>
              </a:r>
            </a:p>
          </p:txBody>
        </p:sp>
        <p:sp>
          <p:nvSpPr>
            <p:cNvPr id="46" name="Rechteck 45"/>
            <p:cNvSpPr>
              <a:spLocks noChangeArrowheads="1"/>
            </p:cNvSpPr>
            <p:nvPr/>
          </p:nvSpPr>
          <p:spPr bwMode="auto">
            <a:xfrm>
              <a:off x="250825" y="2073275"/>
              <a:ext cx="711200" cy="1284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de-DE" sz="1400" dirty="0" smtClean="0">
                  <a:solidFill>
                    <a:srgbClr val="000000"/>
                  </a:solidFill>
                  <a:latin typeface="+mn-lt"/>
                  <a:ea typeface="+mn-ea"/>
                </a:rPr>
                <a:t>72</a:t>
              </a:r>
              <a:endParaRPr lang="de-DE" sz="140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47" name="Rechteck 46"/>
            <p:cNvSpPr>
              <a:spLocks noChangeArrowheads="1"/>
            </p:cNvSpPr>
            <p:nvPr/>
          </p:nvSpPr>
          <p:spPr bwMode="auto">
            <a:xfrm>
              <a:off x="3271838" y="2073275"/>
              <a:ext cx="949325" cy="2409825"/>
            </a:xfrm>
            <a:prstGeom prst="rect">
              <a:avLst/>
            </a:prstGeom>
            <a:solidFill>
              <a:srgbClr val="999999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de-DE" sz="1400" dirty="0">
                  <a:solidFill>
                    <a:srgbClr val="000000"/>
                  </a:solidFill>
                  <a:latin typeface="+mn-lt"/>
                  <a:ea typeface="+mn-ea"/>
                </a:rPr>
                <a:t>36 Mo</a:t>
              </a:r>
            </a:p>
            <a:p>
              <a:pPr algn="ctr" eaLnBrk="1" hangingPunct="1">
                <a:defRPr/>
              </a:pPr>
              <a:r>
                <a:rPr lang="de-DE" sz="1400" dirty="0">
                  <a:solidFill>
                    <a:srgbClr val="000000"/>
                  </a:solidFill>
                  <a:latin typeface="+mn-lt"/>
                  <a:ea typeface="+mn-ea"/>
                </a:rPr>
                <a:t>Allg. Innere Medizin</a:t>
              </a:r>
            </a:p>
          </p:txBody>
        </p:sp>
      </p:grpSp>
      <p:sp>
        <p:nvSpPr>
          <p:cNvPr id="48" name="Textfeld 47"/>
          <p:cNvSpPr txBox="1"/>
          <p:nvPr/>
        </p:nvSpPr>
        <p:spPr>
          <a:xfrm>
            <a:off x="6955737" y="5586988"/>
            <a:ext cx="17523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+mn-lt"/>
              </a:rPr>
              <a:t>Quelle: ÄK Tirol, Kastner</a:t>
            </a:r>
            <a:endParaRPr lang="de-AT" sz="1100" dirty="0">
              <a:latin typeface="+mn-lt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A1895DA-F7D3-49B7-88DB-16BA67829297}" type="slidenum">
              <a:rPr lang="de-AT" smtClean="0"/>
              <a:t>17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787906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Facharztausbildung „andere Fächer“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 altLang="de-DE" sz="2000" b="1" dirty="0" smtClean="0">
                <a:ea typeface="ＭＳ Ｐゴシック" pitchFamily="34" charset="-128"/>
              </a:rPr>
              <a:t>9 </a:t>
            </a:r>
            <a:r>
              <a:rPr lang="de-AT" altLang="de-DE" sz="2000" b="1" dirty="0">
                <a:ea typeface="ＭＳ Ｐゴシック" pitchFamily="34" charset="-128"/>
              </a:rPr>
              <a:t>Mo </a:t>
            </a:r>
            <a:r>
              <a:rPr lang="de-AT" altLang="de-DE" sz="2000" b="1" dirty="0" smtClean="0">
                <a:ea typeface="ＭＳ Ｐゴシック" pitchFamily="34" charset="-128"/>
              </a:rPr>
              <a:t>Basisausbildung</a:t>
            </a:r>
            <a:endParaRPr lang="de-AT" altLang="de-DE" sz="2000" dirty="0">
              <a:ea typeface="ＭＳ Ｐゴシック" pitchFamily="34" charset="-128"/>
            </a:endParaRPr>
          </a:p>
          <a:p>
            <a:r>
              <a:rPr lang="de-AT" altLang="de-DE" sz="2000" b="1" dirty="0">
                <a:ea typeface="ＭＳ Ｐゴシック" pitchFamily="34" charset="-128"/>
              </a:rPr>
              <a:t>36 Mo Sonderfach Grundausbildung</a:t>
            </a:r>
          </a:p>
          <a:p>
            <a:r>
              <a:rPr lang="de-AT" altLang="de-DE" sz="2000" b="1" dirty="0">
                <a:ea typeface="ＭＳ Ｐゴシック" pitchFamily="34" charset="-128"/>
              </a:rPr>
              <a:t>27 Mo Sonderfach Schwerpunkt-Ausbildung</a:t>
            </a:r>
          </a:p>
          <a:p>
            <a:pPr lvl="1"/>
            <a:r>
              <a:rPr lang="de-AT" altLang="de-DE" dirty="0">
                <a:ea typeface="ＭＳ Ｐゴシック" pitchFamily="34" charset="-128"/>
              </a:rPr>
              <a:t>3 Module aus 6 Modulen + 1 Wissenschaftsmodul</a:t>
            </a:r>
          </a:p>
          <a:p>
            <a:r>
              <a:rPr lang="de-AT" altLang="de-DE" sz="2000" b="1" dirty="0">
                <a:ea typeface="ＭＳ Ｐゴシック" pitchFamily="34" charset="-128"/>
              </a:rPr>
              <a:t>Aufteilung und Inhalte der Module: </a:t>
            </a:r>
          </a:p>
          <a:p>
            <a:pPr lvl="1"/>
            <a:r>
              <a:rPr lang="de-AT" altLang="de-DE" dirty="0">
                <a:ea typeface="ＭＳ Ｐゴシック" pitchFamily="34" charset="-128"/>
              </a:rPr>
              <a:t>Kenntnisse, Erfahrung, Fertigkeiten (KEF)-Verordnung </a:t>
            </a:r>
          </a:p>
          <a:p>
            <a:pPr lvl="1"/>
            <a:r>
              <a:rPr lang="de-AT" altLang="de-DE" dirty="0">
                <a:ea typeface="ＭＳ Ｐゴシック" pitchFamily="34" charset="-128"/>
              </a:rPr>
              <a:t>Rasterzeugnis (RZ)-Verordnung     </a:t>
            </a:r>
          </a:p>
          <a:p>
            <a:r>
              <a:rPr lang="de-AT" altLang="de-DE" sz="2000" b="1" dirty="0" smtClean="0">
                <a:ea typeface="ＭＳ Ｐゴシック" pitchFamily="34" charset="-128"/>
              </a:rPr>
              <a:t>Entfall </a:t>
            </a:r>
            <a:r>
              <a:rPr lang="de-AT" altLang="de-DE" sz="2000" b="1" dirty="0">
                <a:ea typeface="ＭＳ Ｐゴシック" pitchFamily="34" charset="-128"/>
              </a:rPr>
              <a:t>der Gegen-, Wahl- und Nebenfächer, nur mehr Hauptfachausbildung</a:t>
            </a:r>
          </a:p>
          <a:p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6948264" y="5412592"/>
            <a:ext cx="2089374" cy="1176267"/>
            <a:chOff x="6516688" y="4940300"/>
            <a:chExt cx="2520950" cy="1675840"/>
          </a:xfrm>
        </p:grpSpPr>
        <p:sp>
          <p:nvSpPr>
            <p:cNvPr id="5" name="Ovale Legende 4"/>
            <p:cNvSpPr>
              <a:spLocks noChangeArrowheads="1"/>
            </p:cNvSpPr>
            <p:nvPr/>
          </p:nvSpPr>
          <p:spPr bwMode="auto">
            <a:xfrm>
              <a:off x="6516688" y="4940300"/>
              <a:ext cx="2520950" cy="1584325"/>
            </a:xfrm>
            <a:prstGeom prst="wedgeEllipseCallout">
              <a:avLst>
                <a:gd name="adj1" fmla="val -20833"/>
                <a:gd name="adj2" fmla="val 62500"/>
              </a:avLst>
            </a:prstGeom>
            <a:gradFill rotWithShape="1">
              <a:gsLst>
                <a:gs pos="0">
                  <a:srgbClr val="AFE0E4"/>
                </a:gs>
                <a:gs pos="20000">
                  <a:srgbClr val="AFDEE2"/>
                </a:gs>
                <a:gs pos="100000">
                  <a:srgbClr val="85AAAD"/>
                </a:gs>
              </a:gsLst>
              <a:lin ang="5400000"/>
            </a:gra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" name="Textfeld 5"/>
            <p:cNvSpPr txBox="1">
              <a:spLocks noChangeArrowheads="1"/>
            </p:cNvSpPr>
            <p:nvPr/>
          </p:nvSpPr>
          <p:spPr bwMode="auto">
            <a:xfrm>
              <a:off x="6661150" y="5300663"/>
              <a:ext cx="2303463" cy="1315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de-AT" altLang="de-DE" sz="1800" b="1" dirty="0"/>
                <a:t>Mindestdauer: </a:t>
              </a:r>
            </a:p>
            <a:p>
              <a:pPr algn="ctr" eaLnBrk="1" hangingPunct="1"/>
              <a:r>
                <a:rPr lang="de-AT" altLang="de-DE" sz="1800" b="1" dirty="0"/>
                <a:t>72 Monate </a:t>
              </a:r>
            </a:p>
            <a:p>
              <a:pPr eaLnBrk="1" hangingPunct="1"/>
              <a:endParaRPr lang="de-DE" altLang="de-DE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82603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Wo finde ich die Module?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65" y="1824415"/>
            <a:ext cx="5274387" cy="369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349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962" y="1142683"/>
            <a:ext cx="4479188" cy="2988458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539552" y="1340768"/>
            <a:ext cx="5101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+mn-lt"/>
              </a:rPr>
              <a:t>Frage: Studium abgeschlossen – was nun?</a:t>
            </a:r>
            <a:endParaRPr lang="de-AT" sz="2000" dirty="0">
              <a:latin typeface="+mn-lt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39552" y="1988840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+mn-lt"/>
              </a:rPr>
              <a:t>Antwort: </a:t>
            </a:r>
            <a:r>
              <a:rPr lang="de-DE" sz="2000" dirty="0" err="1" smtClean="0">
                <a:latin typeface="+mn-lt"/>
              </a:rPr>
              <a:t>Postpromotionelle</a:t>
            </a:r>
            <a:r>
              <a:rPr lang="de-DE" sz="2000" dirty="0" smtClean="0">
                <a:latin typeface="+mn-lt"/>
              </a:rPr>
              <a:t> Ausbildung</a:t>
            </a:r>
            <a:endParaRPr lang="de-AT" sz="2000" dirty="0">
              <a:latin typeface="+mn-lt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539552" y="2636912"/>
            <a:ext cx="7344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+mn-lt"/>
              </a:rPr>
              <a:t>Die Grundregeln sind zu finden in der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000" b="1" dirty="0" smtClean="0">
                <a:latin typeface="+mn-lt"/>
              </a:rPr>
              <a:t>Gesamte </a:t>
            </a:r>
            <a:r>
              <a:rPr lang="de-AT" sz="2000" b="1" dirty="0">
                <a:latin typeface="+mn-lt"/>
              </a:rPr>
              <a:t>Rechtsvorschrift für Ärztegesetz 1998, Fassung vom </a:t>
            </a:r>
            <a:r>
              <a:rPr lang="de-AT" sz="2000" b="1" dirty="0" smtClean="0">
                <a:latin typeface="+mn-lt"/>
              </a:rPr>
              <a:t>09.11.2021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000" b="1" dirty="0" smtClean="0">
                <a:latin typeface="+mn-lt"/>
              </a:rPr>
              <a:t>1. Hauptstück 3</a:t>
            </a:r>
            <a:r>
              <a:rPr lang="de-AT" sz="2000" b="1" dirty="0">
                <a:latin typeface="+mn-lt"/>
              </a:rPr>
              <a:t>. </a:t>
            </a:r>
            <a:r>
              <a:rPr lang="de-AT" sz="2000" b="1" dirty="0" smtClean="0">
                <a:latin typeface="+mn-lt"/>
              </a:rPr>
              <a:t>Abschnitt, Gemeinsame </a:t>
            </a:r>
            <a:r>
              <a:rPr lang="de-AT" sz="2000" b="1" dirty="0">
                <a:latin typeface="+mn-lt"/>
              </a:rPr>
              <a:t>Vorschriften für alle Ärzte </a:t>
            </a:r>
            <a:endParaRPr lang="de-AT" sz="2000" b="1" dirty="0" smtClean="0">
              <a:latin typeface="+mn-lt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AT" sz="2000" b="1" dirty="0" smtClean="0">
                <a:latin typeface="+mn-lt"/>
              </a:rPr>
              <a:t>Verordnung </a:t>
            </a:r>
            <a:r>
              <a:rPr lang="de-AT" sz="2000" b="1" dirty="0">
                <a:latin typeface="+mn-lt"/>
              </a:rPr>
              <a:t>über die ärztliche Ausbildung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hlinkClick r:id="rId4"/>
              </a:rPr>
              <a:t>Link:  RIS </a:t>
            </a:r>
            <a:r>
              <a:rPr lang="de-DE" sz="2000" dirty="0">
                <a:hlinkClick r:id="rId4"/>
              </a:rPr>
              <a:t>- Ärztegesetz 1998 - Bundesrecht konsolidiert, Fassung vom 09.11.2021 (bka.gv.at)</a:t>
            </a:r>
            <a:endParaRPr lang="de-AT" sz="2000" dirty="0"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4509120"/>
            <a:ext cx="6173713" cy="2147141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23AF58D-DD90-4FCA-BBF8-D8D48904424E}" type="slidenum">
              <a:rPr lang="de-AT" smtClean="0"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68583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z.B. Module Nuklearmedizin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hangingPunct="0"/>
            <a:r>
              <a:rPr lang="de-DE" sz="2000" dirty="0"/>
              <a:t>Modul 1: Fachspezifische Osteologie und </a:t>
            </a:r>
            <a:r>
              <a:rPr lang="de-DE" sz="2000" dirty="0" smtClean="0"/>
              <a:t>Endokrinologie</a:t>
            </a:r>
          </a:p>
          <a:p>
            <a:pPr hangingPunct="0"/>
            <a:r>
              <a:rPr lang="de-DE" sz="2000" dirty="0"/>
              <a:t>Modul 2: Nuklearmedizinische </a:t>
            </a:r>
            <a:r>
              <a:rPr lang="de-DE" sz="2000" dirty="0" err="1" smtClean="0"/>
              <a:t>Thyreologie</a:t>
            </a:r>
            <a:endParaRPr lang="de-DE" sz="2000" dirty="0" smtClean="0"/>
          </a:p>
          <a:p>
            <a:pPr hangingPunct="0"/>
            <a:r>
              <a:rPr lang="de-DE" sz="2000" dirty="0"/>
              <a:t>Modul 3: Komplexe nuklearmedizinische Therapieverfahren</a:t>
            </a:r>
            <a:br>
              <a:rPr lang="de-DE" sz="2000" dirty="0"/>
            </a:br>
            <a:r>
              <a:rPr lang="de-DE" sz="2000" dirty="0"/>
              <a:t>inklusive aufwendiger Dosimetrie und Therapiekontrolle</a:t>
            </a:r>
          </a:p>
          <a:p>
            <a:pPr hangingPunct="0"/>
            <a:r>
              <a:rPr lang="de-DE" sz="2000" dirty="0"/>
              <a:t>Modul 4: Molekulare Bildgebung und zielgerichtete Therapie mit Radiopharmaka</a:t>
            </a:r>
          </a:p>
          <a:p>
            <a:pPr hangingPunct="0"/>
            <a:r>
              <a:rPr lang="de-DE" sz="2000" dirty="0"/>
              <a:t>Modul 5: Neuronuklearmedizin</a:t>
            </a:r>
          </a:p>
          <a:p>
            <a:pPr hangingPunct="0"/>
            <a:r>
              <a:rPr lang="de-DE" sz="2000" dirty="0"/>
              <a:t>Modul 6: </a:t>
            </a:r>
            <a:r>
              <a:rPr lang="de-DE" sz="2000" dirty="0" smtClean="0"/>
              <a:t>Nuklearkardiologie</a:t>
            </a:r>
          </a:p>
          <a:p>
            <a:pPr hangingPunct="0"/>
            <a:r>
              <a:rPr lang="de-DE" sz="2000" dirty="0" smtClean="0"/>
              <a:t>Wissenschaftsmodul</a:t>
            </a:r>
          </a:p>
          <a:p>
            <a:pPr marL="0" indent="0" hangingPunct="0">
              <a:buNone/>
            </a:pPr>
            <a:endParaRPr lang="de-DE" sz="2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861048"/>
            <a:ext cx="288032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603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>
                <a:ea typeface="ＭＳ Ｐゴシック" pitchFamily="34" charset="-128"/>
              </a:rPr>
              <a:t>Wissenschaftliches Modul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sz="2000" dirty="0">
                <a:ea typeface="ＭＳ Ｐゴシック" pitchFamily="34" charset="-128"/>
              </a:rPr>
              <a:t>für alle Sonderfächer gleich strukturiert</a:t>
            </a:r>
          </a:p>
          <a:p>
            <a:r>
              <a:rPr lang="de-DE" altLang="de-DE" sz="2000" dirty="0">
                <a:ea typeface="ＭＳ Ｐゴシック" pitchFamily="34" charset="-128"/>
              </a:rPr>
              <a:t>Dauer von 9 Monaten</a:t>
            </a:r>
          </a:p>
          <a:p>
            <a:r>
              <a:rPr lang="de-DE" altLang="de-DE" sz="2000" dirty="0">
                <a:ea typeface="ＭＳ Ｐゴシック" pitchFamily="34" charset="-128"/>
              </a:rPr>
              <a:t>als zusätzliche Wahlmöglichkeit für TÄ zur Vereinbarkeit der FA-Ausbildung mit einer wissenschaftlichen Karriere zu sehen</a:t>
            </a:r>
          </a:p>
          <a:p>
            <a:r>
              <a:rPr lang="de-DE" altLang="de-DE" sz="2000" dirty="0">
                <a:ea typeface="ＭＳ Ｐゴシック" pitchFamily="34" charset="-128"/>
              </a:rPr>
              <a:t>Absolvierung des wissenschaftlichen Moduls bereits </a:t>
            </a:r>
            <a:r>
              <a:rPr lang="de-DE" altLang="de-DE" sz="2000" b="1" dirty="0">
                <a:ea typeface="ＭＳ Ｐゴシック" pitchFamily="34" charset="-128"/>
              </a:rPr>
              <a:t>im Anschluss an die Basisausbildung möglich</a:t>
            </a:r>
          </a:p>
          <a:p>
            <a:r>
              <a:rPr lang="de-DE" altLang="de-DE" sz="2000" dirty="0">
                <a:ea typeface="ＭＳ Ｐゴシック" pitchFamily="34" charset="-128"/>
              </a:rPr>
              <a:t>ein bereits nach Abschluss des Medizinstudiums absolviertes wissenschaftliches Modul ist </a:t>
            </a:r>
            <a:r>
              <a:rPr lang="de-DE" altLang="de-DE" sz="2000" b="1" dirty="0">
                <a:ea typeface="ＭＳ Ｐゴシック" pitchFamily="34" charset="-128"/>
              </a:rPr>
              <a:t>ohne Eintragung </a:t>
            </a:r>
            <a:r>
              <a:rPr lang="de-DE" altLang="de-DE" sz="2000" dirty="0">
                <a:ea typeface="ＭＳ Ｐゴシック" pitchFamily="34" charset="-128"/>
              </a:rPr>
              <a:t>in die Ärzteliste im Ausmaß von 9 Monaten </a:t>
            </a:r>
            <a:r>
              <a:rPr lang="de-DE" altLang="de-DE" sz="2000" b="1" dirty="0">
                <a:ea typeface="ＭＳ Ｐゴシック" pitchFamily="34" charset="-128"/>
              </a:rPr>
              <a:t>nachträglich anrechenbar</a:t>
            </a:r>
            <a:r>
              <a:rPr lang="de-DE" altLang="de-DE" sz="2000" dirty="0">
                <a:ea typeface="ＭＳ Ｐゴシック" pitchFamily="34" charset="-128"/>
              </a:rPr>
              <a:t>.</a:t>
            </a:r>
            <a:endParaRPr lang="de-DE" altLang="de-DE" sz="2000" b="1" dirty="0">
              <a:ea typeface="ＭＳ Ｐゴシック" pitchFamily="34" charset="-128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50" y="1052736"/>
            <a:ext cx="2274161" cy="172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235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darf / </a:t>
            </a:r>
            <a:r>
              <a:rPr lang="de-DE" dirty="0" smtClean="0"/>
              <a:t>muss </a:t>
            </a:r>
            <a:r>
              <a:rPr lang="de-DE" dirty="0"/>
              <a:t>ich alles tun</a:t>
            </a:r>
            <a:r>
              <a:rPr lang="de-DE" dirty="0" smtClean="0"/>
              <a:t>?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de-AT" sz="2000" dirty="0" smtClean="0"/>
              <a:t>in </a:t>
            </a:r>
            <a:r>
              <a:rPr lang="de-AT" sz="2000" dirty="0"/>
              <a:t>Ausbildung befindliche Ärzte sind nur zur </a:t>
            </a:r>
            <a:r>
              <a:rPr lang="de-AT" sz="2000" dirty="0" smtClean="0"/>
              <a:t>unselbständigen </a:t>
            </a:r>
            <a:r>
              <a:rPr lang="de-AT" sz="2000" dirty="0"/>
              <a:t>Ausübung des ärztlichen Berufes </a:t>
            </a:r>
            <a:r>
              <a:rPr lang="de-AT" sz="2000" dirty="0" smtClean="0"/>
              <a:t>berechtigt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de-AT" sz="2000" dirty="0"/>
              <a:t>je fortgeschrittener der Ausbildungs- und </a:t>
            </a:r>
            <a:r>
              <a:rPr lang="de-AT" sz="2000" dirty="0" smtClean="0"/>
              <a:t>Erfahrungsstand</a:t>
            </a:r>
            <a:r>
              <a:rPr lang="de-AT" sz="2000" dirty="0"/>
              <a:t>, desto weniger intensiv muss die </a:t>
            </a:r>
            <a:r>
              <a:rPr lang="de-AT" sz="2000" dirty="0" smtClean="0"/>
              <a:t>Aufsicht </a:t>
            </a:r>
            <a:r>
              <a:rPr lang="de-AT" sz="2000" dirty="0"/>
              <a:t>sein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de-AT" sz="2000" dirty="0" smtClean="0"/>
              <a:t>vorübergehendes </a:t>
            </a:r>
            <a:r>
              <a:rPr lang="de-AT" sz="2000" dirty="0"/>
              <a:t>Tätigwerden auch ohne </a:t>
            </a:r>
            <a:r>
              <a:rPr lang="de-AT" sz="2000" dirty="0" smtClean="0"/>
              <a:t>Aufsicht bei </a:t>
            </a:r>
            <a:r>
              <a:rPr lang="de-AT" sz="2000" dirty="0"/>
              <a:t>Rufbereitschaften (§ 3 Abs. 3 </a:t>
            </a:r>
            <a:r>
              <a:rPr lang="de-AT" sz="2000" dirty="0" err="1" smtClean="0"/>
              <a:t>ÄrzteG</a:t>
            </a:r>
            <a:r>
              <a:rPr lang="de-AT" sz="2000" dirty="0" smtClean="0"/>
              <a:t>, „Hintergrund“), sofern </a:t>
            </a:r>
            <a:r>
              <a:rPr lang="de-AT" sz="2000" dirty="0" err="1"/>
              <a:t>krankenanstaltenrechtlich</a:t>
            </a:r>
            <a:r>
              <a:rPr lang="de-AT" sz="2000" dirty="0"/>
              <a:t> nicht die </a:t>
            </a:r>
            <a:r>
              <a:rPr lang="de-AT" sz="2000" dirty="0" smtClean="0"/>
              <a:t>dauernde Anwesenheit </a:t>
            </a:r>
            <a:r>
              <a:rPr lang="de-AT" sz="2000" dirty="0"/>
              <a:t>eines Facharztes erforderlich </a:t>
            </a:r>
            <a:r>
              <a:rPr lang="de-AT" sz="2000" dirty="0" smtClean="0"/>
              <a:t>ist, bei </a:t>
            </a:r>
            <a:r>
              <a:rPr lang="de-AT" sz="2000" dirty="0"/>
              <a:t>Vorliegen entsprechender Kenntnisse </a:t>
            </a:r>
            <a:r>
              <a:rPr lang="de-AT" sz="2000" dirty="0" smtClean="0"/>
              <a:t>und Fertigkeiten</a:t>
            </a:r>
            <a:endParaRPr lang="de-AT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322"/>
            <a:ext cx="3062114" cy="244969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486" y="2708322"/>
            <a:ext cx="3784878" cy="2511378"/>
          </a:xfrm>
          <a:prstGeom prst="rect">
            <a:avLst/>
          </a:prstGeom>
        </p:spPr>
      </p:pic>
      <p:sp>
        <p:nvSpPr>
          <p:cNvPr id="6" name="Pfeil nach rechts 5"/>
          <p:cNvSpPr/>
          <p:nvPr/>
        </p:nvSpPr>
        <p:spPr>
          <a:xfrm>
            <a:off x="3923928" y="3429000"/>
            <a:ext cx="1080120" cy="57606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257A2190-9826-40FA-9F44-6FE107B197AE}" type="slidenum">
              <a:rPr lang="de-AT" smtClean="0"/>
              <a:t>22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697369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ea typeface="ＭＳ Ｐゴシック" pitchFamily="34" charset="-128"/>
              </a:rPr>
              <a:t>Nacht-, Wochenend- und Feiertagsdienst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sz="1800" dirty="0">
                <a:ea typeface="ＭＳ Ｐゴシック" pitchFamily="34" charset="-128"/>
              </a:rPr>
              <a:t>zur Sicherung der Ausbildungsqualität fordert das Ärztegesetz § 11 Abs. 8 </a:t>
            </a:r>
            <a:r>
              <a:rPr lang="de-DE" altLang="de-DE" sz="1800" dirty="0" err="1">
                <a:ea typeface="ＭＳ Ｐゴシック" pitchFamily="34" charset="-128"/>
              </a:rPr>
              <a:t>ÄrzteG</a:t>
            </a:r>
            <a:r>
              <a:rPr lang="de-DE" altLang="de-DE" sz="1800" dirty="0">
                <a:ea typeface="ＭＳ Ｐゴシック" pitchFamily="34" charset="-128"/>
              </a:rPr>
              <a:t>)</a:t>
            </a:r>
          </a:p>
          <a:p>
            <a:pPr lvl="1"/>
            <a:r>
              <a:rPr lang="de-DE" altLang="de-DE" sz="1800" dirty="0">
                <a:ea typeface="ＭＳ Ｐゴシック" pitchFamily="34" charset="-128"/>
              </a:rPr>
              <a:t>eine möglichst gleichmäßige Aufteilung der Wochenarbeitszeit bei einer </a:t>
            </a:r>
            <a:r>
              <a:rPr lang="de-DE" altLang="de-DE" sz="1800" b="1" dirty="0">
                <a:ea typeface="ＭＳ Ｐゴシック" pitchFamily="34" charset="-128"/>
              </a:rPr>
              <a:t>Kernausbildungszeit</a:t>
            </a:r>
            <a:r>
              <a:rPr lang="de-DE" altLang="de-DE" sz="1800" dirty="0">
                <a:ea typeface="ＭＳ Ｐゴシック" pitchFamily="34" charset="-128"/>
              </a:rPr>
              <a:t> von 35 Stunden, </a:t>
            </a:r>
          </a:p>
          <a:p>
            <a:pPr lvl="1"/>
            <a:r>
              <a:rPr lang="de-DE" altLang="de-DE" sz="1800" dirty="0">
                <a:ea typeface="ＭＳ Ｐゴシック" pitchFamily="34" charset="-128"/>
              </a:rPr>
              <a:t>davon 25 Stunden zwischen 07.00 Uhr und 16.00 Uhr</a:t>
            </a:r>
          </a:p>
          <a:p>
            <a:pPr lvl="1">
              <a:buNone/>
            </a:pPr>
            <a:r>
              <a:rPr lang="de-DE" altLang="de-DE" sz="1800" dirty="0">
                <a:solidFill>
                  <a:srgbClr val="000000"/>
                </a:solidFill>
                <a:ea typeface="ＭＳ Ｐゴシック" pitchFamily="34" charset="-128"/>
              </a:rPr>
              <a:t>      (bisher</a:t>
            </a:r>
            <a:r>
              <a:rPr lang="de-AT" altLang="de-DE" sz="1800" dirty="0">
                <a:solidFill>
                  <a:srgbClr val="000000"/>
                </a:solidFill>
                <a:ea typeface="ＭＳ Ｐゴシック" pitchFamily="34" charset="-128"/>
              </a:rPr>
              <a:t> 25 Stunden zwischen 08.00 und 13.00 Uhr)</a:t>
            </a:r>
            <a:endParaRPr lang="de-DE" altLang="de-DE" sz="1800" dirty="0">
              <a:ea typeface="ＭＳ Ｐゴシック" pitchFamily="34" charset="-128"/>
            </a:endParaRPr>
          </a:p>
          <a:p>
            <a:pPr lvl="1"/>
            <a:r>
              <a:rPr lang="de-DE" altLang="de-DE" sz="1800" dirty="0">
                <a:ea typeface="ＭＳ Ｐゴシック" pitchFamily="34" charset="-128"/>
              </a:rPr>
              <a:t>zusätzlich Absolvierung von </a:t>
            </a:r>
            <a:r>
              <a:rPr lang="de-DE" altLang="de-DE" sz="1800" dirty="0" smtClean="0">
                <a:ea typeface="ＭＳ Ｐゴシック" pitchFamily="34" charset="-128"/>
              </a:rPr>
              <a:t>Nacht-, Wochenend- </a:t>
            </a:r>
            <a:r>
              <a:rPr lang="de-DE" altLang="de-DE" sz="1800" dirty="0">
                <a:ea typeface="ＭＳ Ｐゴシック" pitchFamily="34" charset="-128"/>
              </a:rPr>
              <a:t>und Feiertagsdiensten</a:t>
            </a:r>
          </a:p>
          <a:p>
            <a:r>
              <a:rPr lang="de-DE" altLang="de-DE" sz="1800" dirty="0">
                <a:solidFill>
                  <a:srgbClr val="0D0D0D"/>
                </a:solidFill>
                <a:ea typeface="ＭＳ Ｐゴシック" pitchFamily="34" charset="-128"/>
              </a:rPr>
              <a:t>ÄAO: sofern fachlich erforderlich und dienst- und arbeitsrechtlich zulässig, sind von einem Turnusarzt </a:t>
            </a:r>
            <a:r>
              <a:rPr lang="de-DE" altLang="de-DE" sz="1800" b="1" dirty="0">
                <a:solidFill>
                  <a:srgbClr val="0D0D0D"/>
                </a:solidFill>
                <a:ea typeface="ＭＳ Ｐゴシック" pitchFamily="34" charset="-128"/>
              </a:rPr>
              <a:t>zumindest ein Nacht- Wochenend- oder Feiertagsdienst pro Monat </a:t>
            </a:r>
            <a:r>
              <a:rPr lang="de-DE" altLang="de-DE" sz="1800" dirty="0">
                <a:solidFill>
                  <a:srgbClr val="0D0D0D"/>
                </a:solidFill>
                <a:ea typeface="ＭＳ Ｐゴシック" pitchFamily="34" charset="-128"/>
              </a:rPr>
              <a:t>in einem Durchrechnungszeitraum von 3 Monaten zu absolvieren (auch in Basisausbildung</a:t>
            </a:r>
            <a:r>
              <a:rPr lang="de-DE" altLang="de-DE" sz="1800" dirty="0" smtClean="0">
                <a:solidFill>
                  <a:srgbClr val="0D0D0D"/>
                </a:solidFill>
                <a:ea typeface="ＭＳ Ｐゴシック" pitchFamily="34" charset="-128"/>
              </a:rPr>
              <a:t>)</a:t>
            </a:r>
            <a:endParaRPr lang="de-DE" altLang="de-DE" sz="1800" dirty="0">
              <a:solidFill>
                <a:srgbClr val="0D0D0D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23606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sz="2400" b="0" dirty="0">
                <a:ea typeface="ＭＳ Ｐゴシック" pitchFamily="34" charset="-128"/>
              </a:rPr>
              <a:t>Abteilungsübergreifende Tätigkeit von Turnusärzten</a:t>
            </a:r>
            <a:br>
              <a:rPr lang="de-AT" altLang="de-DE" sz="2400" b="0" dirty="0">
                <a:ea typeface="ＭＳ Ｐゴシック" pitchFamily="34" charset="-128"/>
              </a:rPr>
            </a:br>
            <a:r>
              <a:rPr lang="de-AT" altLang="de-DE" sz="2400" b="0" dirty="0">
                <a:ea typeface="ＭＳ Ｐゴシック" pitchFamily="34" charset="-128"/>
              </a:rPr>
              <a:t>(</a:t>
            </a:r>
            <a:r>
              <a:rPr lang="de-DE" altLang="de-DE" sz="2400" dirty="0">
                <a:ea typeface="ＭＳ Ｐゴシック" pitchFamily="34" charset="-128"/>
              </a:rPr>
              <a:t>Turnusärztepooling)</a:t>
            </a:r>
            <a:endParaRPr lang="de-DE" sz="24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AT" altLang="de-DE" sz="1400" b="1" dirty="0" smtClean="0">
                <a:ea typeface="ＭＳ Ｐゴシック" pitchFamily="34" charset="-128"/>
              </a:rPr>
              <a:t>§§ </a:t>
            </a:r>
            <a:r>
              <a:rPr lang="de-AT" altLang="de-DE" sz="1400" b="1" dirty="0">
                <a:ea typeface="ＭＳ Ｐゴシック" pitchFamily="34" charset="-128"/>
              </a:rPr>
              <a:t>7 (Ausbildung zum Arzt für Allgemeinmedizin) und 8 (Ausbildung zum Facharzt)</a:t>
            </a:r>
          </a:p>
          <a:p>
            <a:pPr marL="0" indent="0"/>
            <a:r>
              <a:rPr lang="de-AT" altLang="de-DE" sz="1400" dirty="0">
                <a:ea typeface="ＭＳ Ｐゴシック" pitchFamily="34" charset="-128"/>
              </a:rPr>
              <a:t>mit dort definierten Rahmenbedingungen wird die Möglichkeit einer abteilungs- bzw. organisationsübergreifenden Tätigkeit von Turnusärzten (Pooling) ermöglicht. </a:t>
            </a:r>
          </a:p>
          <a:p>
            <a:pPr marL="0" indent="0"/>
            <a:r>
              <a:rPr lang="de-AT" altLang="de-DE" sz="1400" b="1" dirty="0">
                <a:ea typeface="ＭＳ Ｐゴシック" pitchFamily="34" charset="-128"/>
              </a:rPr>
              <a:t>Abteilungsübergreifende Tätigkeit von Turnusärzten (Pooling) nur unter folgenden Bedingungen zulässig ist:</a:t>
            </a:r>
            <a:endParaRPr lang="de-AT" altLang="de-DE" sz="1400" dirty="0">
              <a:ea typeface="ＭＳ Ｐゴシック" pitchFamily="34" charset="-128"/>
            </a:endParaRPr>
          </a:p>
          <a:p>
            <a:pPr lvl="1"/>
            <a:r>
              <a:rPr lang="de-AT" altLang="de-DE" sz="1200" dirty="0">
                <a:ea typeface="ＭＳ Ｐゴシック" pitchFamily="34" charset="-128"/>
              </a:rPr>
              <a:t>nach </a:t>
            </a:r>
            <a:r>
              <a:rPr lang="de-AT" altLang="de-DE" sz="1200" b="1" dirty="0">
                <a:ea typeface="ＭＳ Ｐゴシック" pitchFamily="34" charset="-128"/>
              </a:rPr>
              <a:t>Abschluss</a:t>
            </a:r>
            <a:r>
              <a:rPr lang="de-AT" altLang="de-DE" sz="1200" dirty="0">
                <a:ea typeface="ＭＳ Ｐゴシック" pitchFamily="34" charset="-128"/>
              </a:rPr>
              <a:t> der </a:t>
            </a:r>
            <a:r>
              <a:rPr lang="de-AT" altLang="de-DE" sz="1200" b="1" dirty="0">
                <a:ea typeface="ＭＳ Ｐゴシック" pitchFamily="34" charset="-128"/>
              </a:rPr>
              <a:t>Basisausbildung</a:t>
            </a:r>
            <a:r>
              <a:rPr lang="de-AT" altLang="de-DE" sz="1200" dirty="0">
                <a:ea typeface="ＭＳ Ｐゴシック" pitchFamily="34" charset="-128"/>
              </a:rPr>
              <a:t> </a:t>
            </a:r>
          </a:p>
          <a:p>
            <a:pPr lvl="1"/>
            <a:r>
              <a:rPr lang="de-AT" altLang="de-DE" sz="1200" dirty="0">
                <a:ea typeface="ＭＳ Ｐゴシック" pitchFamily="34" charset="-128"/>
              </a:rPr>
              <a:t>nur </a:t>
            </a:r>
            <a:r>
              <a:rPr lang="de-AT" altLang="de-DE" sz="1200" b="1" dirty="0">
                <a:ea typeface="ＭＳ Ｐゴシック" pitchFamily="34" charset="-128"/>
              </a:rPr>
              <a:t>außerhalb</a:t>
            </a:r>
            <a:r>
              <a:rPr lang="de-AT" altLang="de-DE" sz="1200" dirty="0">
                <a:ea typeface="ＭＳ Ｐゴシック" pitchFamily="34" charset="-128"/>
              </a:rPr>
              <a:t> der </a:t>
            </a:r>
            <a:r>
              <a:rPr lang="de-AT" altLang="de-DE" sz="1200" b="1" dirty="0">
                <a:ea typeface="ＭＳ Ｐゴシック" pitchFamily="34" charset="-128"/>
              </a:rPr>
              <a:t>Kernausbildungszeit</a:t>
            </a:r>
          </a:p>
          <a:p>
            <a:pPr lvl="1"/>
            <a:r>
              <a:rPr lang="de-AT" altLang="de-DE" sz="1200" dirty="0">
                <a:ea typeface="ＭＳ Ｐゴシック" pitchFamily="34" charset="-128"/>
              </a:rPr>
              <a:t>nur im </a:t>
            </a:r>
            <a:r>
              <a:rPr lang="de-AT" altLang="de-DE" sz="1200" b="1" dirty="0">
                <a:ea typeface="ＭＳ Ｐゴシック" pitchFamily="34" charset="-128"/>
              </a:rPr>
              <a:t>Rahmen der Fertigkeiten der Basisausbildung</a:t>
            </a:r>
          </a:p>
          <a:p>
            <a:pPr lvl="1"/>
            <a:r>
              <a:rPr lang="de-AT" altLang="de-DE" sz="1200" b="1" dirty="0">
                <a:ea typeface="ＭＳ Ｐゴシック" pitchFamily="34" charset="-128"/>
              </a:rPr>
              <a:t>keine Tätigkeit auf der abteilungsfremden Ambulanz</a:t>
            </a:r>
            <a:r>
              <a:rPr lang="de-AT" altLang="de-DE" sz="1200" dirty="0">
                <a:ea typeface="ＭＳ Ｐゴシック" pitchFamily="34" charset="-128"/>
              </a:rPr>
              <a:t>, nur Station (!)</a:t>
            </a:r>
          </a:p>
          <a:p>
            <a:pPr lvl="1"/>
            <a:r>
              <a:rPr lang="de-AT" altLang="de-DE" sz="1200" dirty="0">
                <a:ea typeface="ＭＳ Ｐゴシック" pitchFamily="34" charset="-128"/>
              </a:rPr>
              <a:t>zu jedem Zeitpunkt Anwesenheit eines fachlich verantwortlichen Arztes am jeweiligen Standort der Krankenanstalt notwendig</a:t>
            </a:r>
          </a:p>
          <a:p>
            <a:pPr lvl="1"/>
            <a:r>
              <a:rPr lang="de-AT" altLang="de-DE" sz="1200" dirty="0">
                <a:ea typeface="ＭＳ Ｐゴシック" pitchFamily="34" charset="-128"/>
              </a:rPr>
              <a:t>begrenzte Bettenanzahl: </a:t>
            </a:r>
            <a:r>
              <a:rPr lang="de-AT" altLang="de-DE" sz="1200" b="1" dirty="0">
                <a:ea typeface="ＭＳ Ｐゴシック" pitchFamily="34" charset="-128"/>
              </a:rPr>
              <a:t>maximal 60 Betten bei 2 Abteilungen </a:t>
            </a:r>
            <a:r>
              <a:rPr lang="de-AT" altLang="de-DE" sz="1200" dirty="0">
                <a:ea typeface="ＭＳ Ｐゴシック" pitchFamily="34" charset="-128"/>
              </a:rPr>
              <a:t>bzw. </a:t>
            </a:r>
            <a:r>
              <a:rPr lang="de-AT" altLang="de-DE" sz="1200" b="1" dirty="0">
                <a:ea typeface="ＭＳ Ｐゴシック" pitchFamily="34" charset="-128"/>
              </a:rPr>
              <a:t>maximal 45 Betten bei drei Abteilungen</a:t>
            </a:r>
            <a:r>
              <a:rPr lang="de-AT" altLang="de-DE" sz="1200" dirty="0">
                <a:ea typeface="ＭＳ Ｐゴシック" pitchFamily="34" charset="-128"/>
              </a:rPr>
              <a:t> dürfen vom Turnusarzt/von der Turnusärztin betreut werden. </a:t>
            </a:r>
          </a:p>
          <a:p>
            <a:pPr lvl="1"/>
            <a:r>
              <a:rPr lang="de-AT" altLang="de-DE" sz="1200" dirty="0">
                <a:ea typeface="ＭＳ Ｐゴシック" pitchFamily="34" charset="-128"/>
              </a:rPr>
              <a:t>eine </a:t>
            </a:r>
            <a:r>
              <a:rPr lang="de-AT" altLang="de-DE" sz="1200" b="1" dirty="0">
                <a:ea typeface="ＭＳ Ｐゴシック" pitchFamily="34" charset="-128"/>
              </a:rPr>
              <a:t>Tätigkeit an der abteilungseigenen Ambulanz bleibt aber möglich</a:t>
            </a:r>
          </a:p>
          <a:p>
            <a:pPr marL="0" indent="0"/>
            <a:r>
              <a:rPr lang="de-AT" altLang="de-DE" sz="1400" dirty="0">
                <a:ea typeface="ＭＳ Ｐゴシック" pitchFamily="34" charset="-128"/>
              </a:rPr>
              <a:t>Ein Zuwiderhandeln gegen die Anordnungen und Verbote betreffend das Turnusärzte-Pooling kann gemäß § 199 Abs. 3 </a:t>
            </a:r>
            <a:r>
              <a:rPr lang="de-AT" altLang="de-DE" sz="1400" dirty="0" err="1">
                <a:ea typeface="ＭＳ Ｐゴシック" pitchFamily="34" charset="-128"/>
              </a:rPr>
              <a:t>ÄrzteG</a:t>
            </a:r>
            <a:r>
              <a:rPr lang="de-AT" altLang="de-DE" sz="1400" dirty="0">
                <a:ea typeface="ＭＳ Ｐゴシック" pitchFamily="34" charset="-128"/>
              </a:rPr>
              <a:t> verwaltungsstrafrechtliche Folgen nach sich ziehen</a:t>
            </a:r>
            <a:r>
              <a:rPr lang="de-AT" altLang="de-DE" sz="1400" dirty="0" smtClean="0">
                <a:ea typeface="ＭＳ Ｐゴシック" pitchFamily="34" charset="-128"/>
              </a:rPr>
              <a:t>.</a:t>
            </a:r>
            <a:endParaRPr lang="de-AT" altLang="de-DE" sz="14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84697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ea typeface="ＭＳ Ｐゴシック" pitchFamily="34" charset="-128"/>
              </a:rPr>
              <a:t>1/6-Regelung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None/>
            </a:pPr>
            <a:r>
              <a:rPr lang="de-DE" altLang="de-DE" sz="1600" b="1" dirty="0">
                <a:ea typeface="ＭＳ Ｐゴシック" pitchFamily="34" charset="-128"/>
              </a:rPr>
              <a:t>Festlegung der anrechenbaren Verhinderungszeiten während der </a:t>
            </a:r>
            <a:r>
              <a:rPr lang="de-DE" altLang="de-DE" sz="1600" b="1" dirty="0" smtClean="0">
                <a:ea typeface="ＭＳ Ｐゴシック" pitchFamily="34" charset="-128"/>
              </a:rPr>
              <a:t>Ausbildung:</a:t>
            </a:r>
            <a:endParaRPr lang="de-DE" altLang="de-DE" sz="1600" b="1" dirty="0">
              <a:ea typeface="ＭＳ Ｐゴシック" pitchFamily="34" charset="-128"/>
            </a:endParaRPr>
          </a:p>
          <a:p>
            <a:r>
              <a:rPr lang="de-DE" altLang="de-DE" sz="1600" dirty="0">
                <a:ea typeface="ＭＳ Ｐゴシック" pitchFamily="34" charset="-128"/>
              </a:rPr>
              <a:t>Zeiten </a:t>
            </a:r>
          </a:p>
          <a:p>
            <a:pPr lvl="1"/>
            <a:r>
              <a:rPr lang="de-DE" altLang="de-DE" sz="1600" dirty="0">
                <a:ea typeface="ＭＳ Ｐゴシック" pitchFamily="34" charset="-128"/>
              </a:rPr>
              <a:t>1. eines </a:t>
            </a:r>
            <a:r>
              <a:rPr lang="de-DE" altLang="de-DE" sz="1600" b="1" dirty="0">
                <a:ea typeface="ＭＳ Ｐゴシック" pitchFamily="34" charset="-128"/>
              </a:rPr>
              <a:t>Erholungsurlaubs</a:t>
            </a:r>
            <a:r>
              <a:rPr lang="de-DE" altLang="de-DE" sz="1600" dirty="0">
                <a:ea typeface="ＭＳ Ｐゴシック" pitchFamily="34" charset="-128"/>
              </a:rPr>
              <a:t>,</a:t>
            </a:r>
          </a:p>
          <a:p>
            <a:pPr lvl="1"/>
            <a:r>
              <a:rPr lang="de-DE" altLang="de-DE" sz="1600" dirty="0">
                <a:ea typeface="ＭＳ Ｐゴシック" pitchFamily="34" charset="-128"/>
              </a:rPr>
              <a:t>2. einer </a:t>
            </a:r>
            <a:r>
              <a:rPr lang="de-DE" altLang="de-DE" sz="1600" b="1" dirty="0">
                <a:ea typeface="ＭＳ Ｐゴシック" pitchFamily="34" charset="-128"/>
              </a:rPr>
              <a:t>Familienhospizkarenz</a:t>
            </a:r>
            <a:r>
              <a:rPr lang="de-DE" altLang="de-DE" sz="1600" dirty="0">
                <a:ea typeface="ＭＳ Ｐゴシック" pitchFamily="34" charset="-128"/>
              </a:rPr>
              <a:t>,</a:t>
            </a:r>
          </a:p>
          <a:p>
            <a:pPr lvl="1"/>
            <a:r>
              <a:rPr lang="de-DE" altLang="de-DE" sz="1600" dirty="0">
                <a:ea typeface="ＭＳ Ｐゴシック" pitchFamily="34" charset="-128"/>
              </a:rPr>
              <a:t>3. einer</a:t>
            </a:r>
            <a:r>
              <a:rPr lang="de-DE" altLang="de-DE" sz="1600" b="1" dirty="0">
                <a:ea typeface="ＭＳ Ｐゴシック" pitchFamily="34" charset="-128"/>
              </a:rPr>
              <a:t> Pflegekarenz</a:t>
            </a:r>
            <a:r>
              <a:rPr lang="de-DE" altLang="de-DE" sz="1600" dirty="0">
                <a:ea typeface="ＭＳ Ｐゴシック" pitchFamily="34" charset="-128"/>
              </a:rPr>
              <a:t>,</a:t>
            </a:r>
          </a:p>
          <a:p>
            <a:pPr lvl="1"/>
            <a:r>
              <a:rPr lang="de-DE" altLang="de-DE" sz="1600" dirty="0">
                <a:ea typeface="ＭＳ Ｐゴシック" pitchFamily="34" charset="-128"/>
              </a:rPr>
              <a:t>4. einer </a:t>
            </a:r>
            <a:r>
              <a:rPr lang="de-DE" altLang="de-DE" sz="1600" b="1" dirty="0">
                <a:ea typeface="ＭＳ Ｐゴシック" pitchFamily="34" charset="-128"/>
              </a:rPr>
              <a:t>Erkrankung</a:t>
            </a:r>
            <a:r>
              <a:rPr lang="de-DE" altLang="de-DE" sz="1600" dirty="0">
                <a:ea typeface="ＭＳ Ｐゴシック" pitchFamily="34" charset="-128"/>
              </a:rPr>
              <a:t> und </a:t>
            </a:r>
          </a:p>
          <a:p>
            <a:pPr lvl="1"/>
            <a:r>
              <a:rPr lang="de-DE" altLang="de-DE" sz="1600" dirty="0">
                <a:ea typeface="ＭＳ Ｐゴシック" pitchFamily="34" charset="-128"/>
              </a:rPr>
              <a:t>5. eines </a:t>
            </a:r>
            <a:r>
              <a:rPr lang="de-DE" altLang="de-DE" sz="1600" b="1" dirty="0">
                <a:ea typeface="ＭＳ Ｐゴシック" pitchFamily="34" charset="-128"/>
              </a:rPr>
              <a:t>mutterschutzrechtlichen Beschäftigungsverbotes</a:t>
            </a:r>
          </a:p>
          <a:p>
            <a:pPr marL="0" indent="0">
              <a:buNone/>
            </a:pPr>
            <a:r>
              <a:rPr lang="de-DE" altLang="de-DE" sz="1600" dirty="0" smtClean="0">
                <a:ea typeface="ＭＳ Ｐゴシック" pitchFamily="34" charset="-128"/>
              </a:rPr>
              <a:t>sind während </a:t>
            </a:r>
            <a:r>
              <a:rPr lang="de-DE" altLang="de-DE" sz="1600" dirty="0">
                <a:ea typeface="ＭＳ Ｐゴシック" pitchFamily="34" charset="-128"/>
              </a:rPr>
              <a:t>der Ausbildung nur soweit anzurechnen, als sie insgesamt nicht mehr als 1/6 der Ausbildungszeiten in den jeweiligen </a:t>
            </a:r>
            <a:r>
              <a:rPr lang="de-DE" altLang="de-DE" sz="1600" dirty="0" smtClean="0">
                <a:ea typeface="ＭＳ Ｐゴシック" pitchFamily="34" charset="-128"/>
              </a:rPr>
              <a:t>Modulen betragen </a:t>
            </a:r>
            <a:endParaRPr lang="de-DE" altLang="de-DE" sz="1600" dirty="0">
              <a:ea typeface="ＭＳ Ｐゴシック" pitchFamily="34" charset="-128"/>
            </a:endParaRPr>
          </a:p>
          <a:p>
            <a:r>
              <a:rPr lang="de-DE" altLang="de-DE" sz="1200" dirty="0">
                <a:ea typeface="ＭＳ Ｐゴシック" pitchFamily="34" charset="-128"/>
              </a:rPr>
              <a:t>Keine Verlängerung der Ausbildungszeit wenn das festgelegte Höchstausmaß an Fehltagen nicht überschritten wird</a:t>
            </a:r>
          </a:p>
          <a:p>
            <a:r>
              <a:rPr lang="de-DE" altLang="de-DE" sz="1200" dirty="0">
                <a:ea typeface="ＭＳ Ｐゴシック" pitchFamily="34" charset="-128"/>
              </a:rPr>
              <a:t>Zeitausgleich, Dienstfreistellung zu Fortbildungszwecken sind wie bisher nicht in das Sechstel einzurechnen sondern gelten als Ausbildungszeit </a:t>
            </a:r>
          </a:p>
          <a:p>
            <a:r>
              <a:rPr lang="de-DE" altLang="de-DE" sz="1200" dirty="0">
                <a:ea typeface="ＭＳ Ｐゴシック" pitchFamily="34" charset="-128"/>
              </a:rPr>
              <a:t>Zeiten des Präsenzdienstes, Zivildienstes und Karenzurlaubes unterbrechen die Ausbildung </a:t>
            </a:r>
          </a:p>
        </p:txBody>
      </p:sp>
    </p:spTree>
    <p:extLst>
      <p:ext uri="{BB962C8B-B14F-4D97-AF65-F5344CB8AC3E}">
        <p14:creationId xmlns:p14="http://schemas.microsoft.com/office/powerpoint/2010/main" val="29441782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Bewerbung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 dirty="0"/>
              <a:t>Immer den persönlichen Kontakt suchen, </a:t>
            </a:r>
            <a:r>
              <a:rPr lang="de-AT" dirty="0" smtClean="0"/>
              <a:t>Voraussetzungen hinterfragen</a:t>
            </a:r>
          </a:p>
          <a:p>
            <a:r>
              <a:rPr lang="de-AT" dirty="0"/>
              <a:t>Abgabe eines </a:t>
            </a:r>
            <a:r>
              <a:rPr lang="de-AT" dirty="0" smtClean="0"/>
              <a:t>Bewerbungsschreibens</a:t>
            </a:r>
          </a:p>
          <a:p>
            <a:r>
              <a:rPr lang="de-AT" dirty="0" smtClean="0"/>
              <a:t>Siehe Vortrag </a:t>
            </a:r>
            <a:r>
              <a:rPr lang="en-GB" dirty="0" smtClean="0"/>
              <a:t>FH-</a:t>
            </a:r>
            <a:r>
              <a:rPr lang="en-GB" dirty="0" err="1" smtClean="0"/>
              <a:t>Prof</a:t>
            </a:r>
            <a:r>
              <a:rPr lang="en-GB" dirty="0" err="1"/>
              <a:t>.</a:t>
            </a:r>
            <a:r>
              <a:rPr lang="en-GB" dirty="0"/>
              <a:t> </a:t>
            </a:r>
            <a:r>
              <a:rPr lang="en-GB" dirty="0" err="1"/>
              <a:t>Dr.</a:t>
            </a:r>
            <a:r>
              <a:rPr lang="en-GB" dirty="0"/>
              <a:t> Andreas </a:t>
            </a:r>
            <a:r>
              <a:rPr lang="en-GB" dirty="0" err="1"/>
              <a:t>Altmann</a:t>
            </a:r>
            <a:r>
              <a:rPr lang="en-GB" dirty="0"/>
              <a:t> </a:t>
            </a:r>
            <a:r>
              <a:rPr lang="en-GB" dirty="0" err="1" smtClean="0"/>
              <a:t>Rektor</a:t>
            </a:r>
            <a:r>
              <a:rPr lang="en-GB" dirty="0" smtClean="0"/>
              <a:t> </a:t>
            </a:r>
            <a:r>
              <a:rPr lang="en-GB" dirty="0"/>
              <a:t>MCI 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60" y="3861048"/>
            <a:ext cx="3415928" cy="2263052"/>
          </a:xfrm>
          <a:prstGeom prst="rect">
            <a:avLst/>
          </a:prstGeom>
        </p:spPr>
      </p:pic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57E5E34B-BCE8-486A-B5F6-5C687605886B}" type="slidenum">
              <a:rPr lang="de-AT" smtClean="0"/>
              <a:t>26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974999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Bewerbung in Tirol: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 sz="2000" b="1" dirty="0" smtClean="0"/>
              <a:t>MUI</a:t>
            </a:r>
            <a:r>
              <a:rPr lang="de-AT" sz="2000" b="1" dirty="0"/>
              <a:t>: </a:t>
            </a:r>
            <a:r>
              <a:rPr lang="de-AT" sz="2000" dirty="0"/>
              <a:t>Stellen ausgeschrieben über die </a:t>
            </a:r>
            <a:r>
              <a:rPr lang="de-AT" sz="2000" dirty="0" smtClean="0"/>
              <a:t>Ärztekammer für Tirol bzw. Mitteilungsblatt der Medizinischen Universität</a:t>
            </a:r>
            <a:endParaRPr lang="de-AT" sz="2000" dirty="0"/>
          </a:p>
          <a:p>
            <a:r>
              <a:rPr lang="de-AT" sz="2000" b="1" dirty="0" smtClean="0"/>
              <a:t>Tirol-Kliniken: </a:t>
            </a:r>
            <a:r>
              <a:rPr lang="de-AT" sz="2000" dirty="0"/>
              <a:t>Stellen ausgeschrieben über die </a:t>
            </a:r>
            <a:r>
              <a:rPr lang="de-AT" sz="2000" dirty="0" smtClean="0"/>
              <a:t>Ärztekammer für </a:t>
            </a:r>
            <a:r>
              <a:rPr lang="de-AT" sz="2000" dirty="0"/>
              <a:t>Tirol</a:t>
            </a:r>
          </a:p>
          <a:p>
            <a:r>
              <a:rPr lang="de-AT" sz="2000" b="1" dirty="0" smtClean="0"/>
              <a:t>Allgemeinmedizin Innsbruck</a:t>
            </a:r>
            <a:r>
              <a:rPr lang="de-AT" sz="2000" b="1" dirty="0"/>
              <a:t>: </a:t>
            </a:r>
            <a:r>
              <a:rPr lang="de-AT" sz="2000" dirty="0" smtClean="0"/>
              <a:t>Anmeldung </a:t>
            </a:r>
            <a:r>
              <a:rPr lang="de-AT" sz="2000" dirty="0"/>
              <a:t>am </a:t>
            </a:r>
            <a:r>
              <a:rPr lang="de-AT" sz="2000" dirty="0" smtClean="0"/>
              <a:t>AZW</a:t>
            </a:r>
            <a:endParaRPr lang="de-AT" sz="2000" dirty="0"/>
          </a:p>
          <a:p>
            <a:r>
              <a:rPr lang="de-AT" sz="2000" b="1" dirty="0" smtClean="0"/>
              <a:t>Bezirkskrankenhäuser</a:t>
            </a:r>
            <a:r>
              <a:rPr lang="de-AT" sz="2000" b="1" dirty="0"/>
              <a:t>: </a:t>
            </a:r>
            <a:r>
              <a:rPr lang="de-AT" sz="2000" dirty="0"/>
              <a:t>Stellen nicht </a:t>
            </a:r>
            <a:r>
              <a:rPr lang="de-AT" sz="2000" dirty="0" smtClean="0"/>
              <a:t>ausgeschrieben, bzw. Tagespresse, Bewerbung </a:t>
            </a:r>
            <a:r>
              <a:rPr lang="de-AT" sz="2000" dirty="0"/>
              <a:t>am BKH</a:t>
            </a:r>
          </a:p>
          <a:p>
            <a:r>
              <a:rPr lang="de-AT" sz="2000" b="1" dirty="0" smtClean="0"/>
              <a:t>KH </a:t>
            </a:r>
            <a:r>
              <a:rPr lang="de-AT" sz="2000" b="1" dirty="0" err="1"/>
              <a:t>Zams</a:t>
            </a:r>
            <a:r>
              <a:rPr lang="de-AT" sz="2000" b="1" dirty="0"/>
              <a:t>: </a:t>
            </a:r>
            <a:r>
              <a:rPr lang="de-AT" sz="2000" dirty="0"/>
              <a:t>evtl. Tagespresse, Bewerbung am KH </a:t>
            </a:r>
            <a:r>
              <a:rPr lang="de-AT" sz="2000" dirty="0" err="1"/>
              <a:t>Zams</a:t>
            </a:r>
            <a:endParaRPr lang="de-AT" sz="2000" dirty="0"/>
          </a:p>
          <a:p>
            <a:r>
              <a:rPr lang="de-AT" sz="2000" b="1" dirty="0" smtClean="0"/>
              <a:t>Lehrpraxen</a:t>
            </a:r>
            <a:r>
              <a:rPr lang="de-AT" sz="2000" b="1" dirty="0"/>
              <a:t>: </a:t>
            </a:r>
            <a:r>
              <a:rPr lang="de-AT" sz="2000" dirty="0"/>
              <a:t>Bewerbung beim Lehrpraxisinhaber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D9124595-CE35-49FE-B6D9-64133B81DB76}" type="slidenum">
              <a:rPr lang="de-AT" smtClean="0"/>
              <a:t>27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771155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Bewerbungen in den anderen</a:t>
            </a:r>
            <a:br>
              <a:rPr lang="de-AT" dirty="0"/>
            </a:br>
            <a:r>
              <a:rPr lang="de-AT" dirty="0"/>
              <a:t>Bundesländern: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 dirty="0"/>
              <a:t>Unterschiedlichste Krankenhausträger: </a:t>
            </a:r>
            <a:r>
              <a:rPr lang="de-AT" dirty="0" smtClean="0"/>
              <a:t> daher am Besten Anfrage bei </a:t>
            </a:r>
            <a:r>
              <a:rPr lang="de-AT" dirty="0"/>
              <a:t>der zuständigen Landesärztekammer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69C9F6BD-23DB-45B2-BF1E-D4AB76DB98C9}" type="slidenum">
              <a:rPr lang="de-AT" smtClean="0"/>
              <a:t>28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963049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Eine kleine Hilfe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5"/>
            <a:ext cx="5278933" cy="174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32213"/>
            <a:ext cx="6233164" cy="214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3107010" y="1628800"/>
            <a:ext cx="1008112" cy="576064"/>
          </a:xfrm>
          <a:prstGeom prst="ellipse">
            <a:avLst/>
          </a:prstGeom>
          <a:noFill/>
          <a:ln w="317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3259410" y="3952187"/>
            <a:ext cx="2032670" cy="1205005"/>
          </a:xfrm>
          <a:prstGeom prst="ellipse">
            <a:avLst/>
          </a:prstGeom>
          <a:noFill/>
          <a:ln w="317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6119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Die Details sind geregelt in: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b="1" dirty="0"/>
              <a:t>Gesamte Rechtsvorschrift für Ärztinnen-/Ärzte-Ausbildungsordnung 2015 </a:t>
            </a:r>
            <a:r>
              <a:rPr lang="de-DE" b="1" dirty="0" smtClean="0"/>
              <a:t>= Verordnung</a:t>
            </a:r>
          </a:p>
          <a:p>
            <a:r>
              <a:rPr lang="de-DE" dirty="0" smtClean="0"/>
              <a:t>Langtitel: Verordnung </a:t>
            </a:r>
            <a:r>
              <a:rPr lang="de-DE" dirty="0"/>
              <a:t>der Bundesministerin für Gesundheit über die Ausbildung zur Ärztin für Allgemeinmedizin/zum Arzt für Allgemeinmedizin und zur Fachärztin/zum Facharzt (Ärztinnen-/Ärzte-Ausbildungsordnung 2015 – ÄAO </a:t>
            </a:r>
            <a:r>
              <a:rPr lang="de-DE" dirty="0" smtClean="0"/>
              <a:t>2015) </a:t>
            </a:r>
            <a:r>
              <a:rPr lang="de-DE" dirty="0" err="1" smtClean="0"/>
              <a:t>StF</a:t>
            </a:r>
            <a:r>
              <a:rPr lang="de-DE" dirty="0"/>
              <a:t>: BGBl. II Nr. 147/2015 </a:t>
            </a:r>
            <a:endParaRPr lang="de-DE" b="1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4818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7" y="1052736"/>
            <a:ext cx="7585151" cy="4680520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5" name="Pfeil nach rechts 4"/>
          <p:cNvSpPr/>
          <p:nvPr/>
        </p:nvSpPr>
        <p:spPr>
          <a:xfrm>
            <a:off x="5056634" y="4653136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16228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Stellenausschreibungen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  <a:p>
            <a:r>
              <a:rPr lang="de-AT" b="1" dirty="0" smtClean="0"/>
              <a:t>www.arztjobs.at</a:t>
            </a:r>
          </a:p>
          <a:p>
            <a:pPr marL="0" indent="0">
              <a:buNone/>
            </a:pPr>
            <a:endParaRPr lang="de-AT" b="1" dirty="0" smtClean="0"/>
          </a:p>
          <a:p>
            <a:endParaRPr lang="de-AT" b="1" dirty="0"/>
          </a:p>
          <a:p>
            <a:r>
              <a:rPr lang="de-AT" dirty="0" smtClean="0"/>
              <a:t>Auf </a:t>
            </a:r>
            <a:r>
              <a:rPr lang="de-AT" dirty="0"/>
              <a:t>dieser Homepage werden Stellen an in- und ausländischen Krankenanstalten ausgeschrieben.</a:t>
            </a:r>
          </a:p>
          <a:p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03250DCE-1BFF-4F0A-87F3-CEA5AE04A46A}" type="slidenum">
              <a:rPr lang="de-AT" smtClean="0"/>
              <a:t>31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258070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40768"/>
            <a:ext cx="8135203" cy="40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888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331640" y="3140968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latin typeface="+mj-lt"/>
              </a:rPr>
              <a:t>Vielen Dank für Ihre Aufmerksamkeit</a:t>
            </a:r>
            <a:endParaRPr lang="de-AT" sz="2800" dirty="0">
              <a:latin typeface="+mj-lt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29DFC2B6-A30F-42D2-A196-AFC426FDA8E8}" type="slidenum">
              <a:rPr lang="de-AT" smtClean="0"/>
              <a:t>33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901793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Willkommen in Österreich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83" y="1916832"/>
            <a:ext cx="6588224" cy="3698420"/>
          </a:xfrm>
          <a:prstGeom prst="rect">
            <a:avLst/>
          </a:prstGeom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61695"/>
            <a:ext cx="69342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7698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Berufsrechtliche Vorgaben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just"/>
            <a:r>
              <a:rPr lang="de-AT" sz="2000" dirty="0" smtClean="0"/>
              <a:t>die </a:t>
            </a:r>
            <a:r>
              <a:rPr lang="de-AT" sz="2000" dirty="0"/>
              <a:t>Ausbildung ist </a:t>
            </a:r>
            <a:r>
              <a:rPr lang="de-AT" sz="2000" dirty="0" smtClean="0"/>
              <a:t>an einer Ausbildungsstätte auf einer Ausbildungsstelle zu absolvieren</a:t>
            </a:r>
          </a:p>
          <a:p>
            <a:pPr algn="just"/>
            <a:r>
              <a:rPr lang="de-AT" sz="2000" dirty="0"/>
              <a:t>nur in anerkannten Ausbildungsstätten, im Rahmen von Lehrpraxen bzw. Lehrgruppenpraxen oder Lehrambulatorien</a:t>
            </a:r>
          </a:p>
          <a:p>
            <a:pPr algn="just"/>
            <a:r>
              <a:rPr lang="de-AT" sz="2000" dirty="0" smtClean="0"/>
              <a:t>Anrechnung </a:t>
            </a:r>
            <a:r>
              <a:rPr lang="de-AT" sz="2000" dirty="0"/>
              <a:t>von </a:t>
            </a:r>
            <a:r>
              <a:rPr lang="de-AT" sz="2000" dirty="0" smtClean="0"/>
              <a:t>Ausbildungszeiten nach Prüfung durch ÄK möglich</a:t>
            </a:r>
          </a:p>
          <a:p>
            <a:pPr algn="just"/>
            <a:endParaRPr lang="de-AT" sz="2000" dirty="0" smtClean="0"/>
          </a:p>
          <a:p>
            <a:pPr algn="just"/>
            <a:r>
              <a:rPr lang="de-AT" sz="1200" dirty="0" smtClean="0"/>
              <a:t>Rechtliche Grundlage:</a:t>
            </a:r>
            <a:r>
              <a:rPr lang="de-DE" sz="1200" dirty="0" smtClean="0"/>
              <a:t> </a:t>
            </a:r>
          </a:p>
          <a:p>
            <a:pPr lvl="1" algn="just"/>
            <a:r>
              <a:rPr lang="de-DE" sz="800" dirty="0" smtClean="0"/>
              <a:t>147</a:t>
            </a:r>
            <a:r>
              <a:rPr lang="de-DE" sz="800" dirty="0"/>
              <a:t>. Verordnung der Bundesministerin für Gesundheit über die Ausbildung zur Ärztin für Allgemeinmedizin/zum Arzt für Allgemeinmedizin und zur Fachärztin/zum Facharzt (Ärztinnen-/Ärzte-Ausbildungsordnung 2015 – ÄAO 2015) </a:t>
            </a:r>
          </a:p>
          <a:p>
            <a:pPr lvl="1" algn="just"/>
            <a:r>
              <a:rPr lang="de-DE" sz="800" dirty="0"/>
              <a:t>Bundesrecht konsolidiert: Gesamte Rechtsvorschrift für Ärztegesetz 1998, Fassung vom 15.10.2016</a:t>
            </a:r>
            <a:endParaRPr lang="de-AT" sz="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420888"/>
            <a:ext cx="6361732" cy="3097687"/>
          </a:xfrm>
          <a:prstGeom prst="rect">
            <a:avLst/>
          </a:prstGeom>
        </p:spPr>
      </p:pic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C0EA1CC0-7FA0-4CFB-AD70-13CE9476C201}" type="slidenum">
              <a:rPr lang="de-AT" smtClean="0"/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916949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Ansprechpartner bei Ärztekammer 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700808"/>
            <a:ext cx="4019922" cy="409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916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Kurze Begriffserklärungen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just"/>
            <a:r>
              <a:rPr lang="de-DE" dirty="0" smtClean="0"/>
              <a:t>Alle Ausbildungsärzte sind nach dem Gesetz Turnusärzte, unabhängig ob in Ausbildung zum Facharzt oder Allgemeinmediziner</a:t>
            </a:r>
          </a:p>
          <a:p>
            <a:pPr algn="just"/>
            <a:r>
              <a:rPr lang="de-DE" dirty="0" smtClean="0"/>
              <a:t>Ausbildungsstätte ≠ Ausbildungsstelle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774D68E-0717-46B3-8C12-0800359639C0}" type="slidenum">
              <a:rPr lang="de-AT" smtClean="0"/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432387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sind nun alles Ausbildungsstätten?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 dirty="0" smtClean="0"/>
              <a:t>Krankenanstalten</a:t>
            </a:r>
            <a:endParaRPr lang="de-AT" dirty="0"/>
          </a:p>
          <a:p>
            <a:r>
              <a:rPr lang="de-AT" dirty="0" smtClean="0"/>
              <a:t>Lehrpraxen</a:t>
            </a:r>
            <a:endParaRPr lang="de-AT" dirty="0"/>
          </a:p>
          <a:p>
            <a:r>
              <a:rPr lang="de-AT" dirty="0" smtClean="0"/>
              <a:t>Lehrgruppenpraxen</a:t>
            </a:r>
          </a:p>
          <a:p>
            <a:r>
              <a:rPr lang="de-AT" dirty="0" smtClean="0"/>
              <a:t>Lehrambulatorien</a:t>
            </a:r>
            <a:endParaRPr lang="de-AT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D33F3E55-A932-4364-99CE-F021043996CD}" type="slidenum">
              <a:rPr lang="de-AT" smtClean="0"/>
              <a:t>8</a:t>
            </a:fld>
            <a:endParaRPr lang="de-AT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519" y="3861048"/>
            <a:ext cx="63246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0582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1" y="1678117"/>
            <a:ext cx="3134465" cy="115212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92" y="1052736"/>
            <a:ext cx="3199212" cy="1296144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2987824" y="4235749"/>
            <a:ext cx="3531292" cy="1754401"/>
            <a:chOff x="3851920" y="3829344"/>
            <a:chExt cx="4068440" cy="2089952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3829344"/>
              <a:ext cx="4068440" cy="2089952"/>
            </a:xfrm>
            <a:prstGeom prst="rect">
              <a:avLst/>
            </a:prstGeom>
          </p:spPr>
        </p:pic>
        <p:sp>
          <p:nvSpPr>
            <p:cNvPr id="9" name="Pfeil nach unten 8"/>
            <p:cNvSpPr/>
            <p:nvPr/>
          </p:nvSpPr>
          <p:spPr>
            <a:xfrm>
              <a:off x="5796136" y="4504184"/>
              <a:ext cx="360040" cy="725016"/>
            </a:xfrm>
            <a:prstGeom prst="down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21" y="3098731"/>
            <a:ext cx="2016224" cy="113701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05916"/>
            <a:ext cx="2409056" cy="161406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934705"/>
            <a:ext cx="2262044" cy="144016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272158"/>
            <a:ext cx="3140964" cy="85496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663" y="2271778"/>
            <a:ext cx="2449862" cy="1837397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588" y="2563597"/>
            <a:ext cx="2812238" cy="161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358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 PowerPoint Präsentation Atzl">
  <a:themeElements>
    <a:clrScheme name="Lariss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riss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ortrag Alumni Ärztekammer 2015" id="{FD1CEAC7-9617-487C-83F7-16EE778C74C7}" vid="{91AB486A-66E5-470B-89C5-91BA280983F2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Vortrag Alumni Ärztekammer 2015</Template>
  <TotalTime>0</TotalTime>
  <Words>1525</Words>
  <Application>Microsoft Office PowerPoint</Application>
  <PresentationFormat>Bildschirmpräsentation (4:3)</PresentationFormat>
  <Paragraphs>338</Paragraphs>
  <Slides>33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9" baseType="lpstr">
      <vt:lpstr>ＭＳ Ｐゴシック</vt:lpstr>
      <vt:lpstr>Arial</vt:lpstr>
      <vt:lpstr>Calibri</vt:lpstr>
      <vt:lpstr>Times New Roman</vt:lpstr>
      <vt:lpstr>Vorlage PowerPoint Präsentation Atzl</vt:lpstr>
      <vt:lpstr>Photo Editor Photo</vt:lpstr>
      <vt:lpstr>Postpromotionelle Ausbildung – Bewerbung um Ausbildungsstellen</vt:lpstr>
      <vt:lpstr>PowerPoint-Präsentation</vt:lpstr>
      <vt:lpstr>Die Details sind geregelt in:</vt:lpstr>
      <vt:lpstr>Willkommen in Österreich</vt:lpstr>
      <vt:lpstr>Berufsrechtliche Vorgaben</vt:lpstr>
      <vt:lpstr>Ansprechpartner bei Ärztekammer </vt:lpstr>
      <vt:lpstr>Kurze Begriffserklärungen</vt:lpstr>
      <vt:lpstr>Was sind nun alles Ausbildungsstätten?</vt:lpstr>
      <vt:lpstr>PowerPoint-Präsentation</vt:lpstr>
      <vt:lpstr>Wer betreibt die Ausbildungsstätten</vt:lpstr>
      <vt:lpstr>Planung der Ausbildung</vt:lpstr>
      <vt:lpstr>Ausbildung im Ausland</vt:lpstr>
      <vt:lpstr>Ärzteausbildung neu - Überblick </vt:lpstr>
      <vt:lpstr>Basisausbildung</vt:lpstr>
      <vt:lpstr>Ärzteausbildung Allgemeinmedizin</vt:lpstr>
      <vt:lpstr>(Fach-)arzt für Allgemeinmedizin</vt:lpstr>
      <vt:lpstr>Ausbildungsordnung Innere Medizin, Chirurgie und „andere Fächer“</vt:lpstr>
      <vt:lpstr>Facharztausbildung „andere Fächer“</vt:lpstr>
      <vt:lpstr>Wo finde ich die Module?</vt:lpstr>
      <vt:lpstr>z.B. Module Nuklearmedizin</vt:lpstr>
      <vt:lpstr>Wissenschaftliches Modul</vt:lpstr>
      <vt:lpstr>Was darf / muss ich alles tun?</vt:lpstr>
      <vt:lpstr>Nacht-, Wochenend- und Feiertagsdienst</vt:lpstr>
      <vt:lpstr>Abteilungsübergreifende Tätigkeit von Turnusärzten (Turnusärztepooling)</vt:lpstr>
      <vt:lpstr>1/6-Regelung</vt:lpstr>
      <vt:lpstr>Bewerbung</vt:lpstr>
      <vt:lpstr>Bewerbung in Tirol:</vt:lpstr>
      <vt:lpstr>Bewerbungen in den anderen Bundesländern:</vt:lpstr>
      <vt:lpstr>Eine kleine Hilfe</vt:lpstr>
      <vt:lpstr>PowerPoint-Präsentation</vt:lpstr>
      <vt:lpstr>Stellenausschreibungen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Postpromotionelle Ausbildung – Bewerbung um Ausbildungsstellen</dc:title>
  <dc:creator>Bernhard Nilica</dc:creator>
  <cp:lastModifiedBy>Stibernitz Ilse</cp:lastModifiedBy>
  <cp:revision>94</cp:revision>
  <cp:lastPrinted>2013-08-22T16:25:48Z</cp:lastPrinted>
  <dcterms:created xsi:type="dcterms:W3CDTF">2015-05-16T18:47:26Z</dcterms:created>
  <dcterms:modified xsi:type="dcterms:W3CDTF">2021-11-09T11:38:31Z</dcterms:modified>
</cp:coreProperties>
</file>