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428" r:id="rId3"/>
    <p:sldId id="429" r:id="rId4"/>
    <p:sldId id="427" r:id="rId5"/>
    <p:sldId id="426" r:id="rId6"/>
    <p:sldId id="430" r:id="rId7"/>
    <p:sldId id="431" r:id="rId8"/>
    <p:sldId id="432" r:id="rId9"/>
    <p:sldId id="433" r:id="rId10"/>
    <p:sldId id="434" r:id="rId11"/>
    <p:sldId id="435" r:id="rId12"/>
    <p:sldId id="408" r:id="rId13"/>
    <p:sldId id="411" r:id="rId14"/>
    <p:sldId id="423" r:id="rId15"/>
    <p:sldId id="436" r:id="rId16"/>
    <p:sldId id="425" r:id="rId17"/>
    <p:sldId id="285" r:id="rId18"/>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49B00"/>
    <a:srgbClr val="004983"/>
    <a:srgbClr val="889FB2"/>
    <a:srgbClr val="E7E9ED"/>
    <a:srgbClr val="959FB4"/>
    <a:srgbClr val="0066CC"/>
    <a:srgbClr val="D5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7552" autoAdjust="0"/>
  </p:normalViewPr>
  <p:slideViewPr>
    <p:cSldViewPr>
      <p:cViewPr varScale="1">
        <p:scale>
          <a:sx n="102" d="100"/>
          <a:sy n="102" d="100"/>
        </p:scale>
        <p:origin x="1320" y="156"/>
      </p:cViewPr>
      <p:guideLst>
        <p:guide orient="horz" pos="2160"/>
        <p:guide pos="2880"/>
      </p:guideLst>
    </p:cSldViewPr>
  </p:slideViewPr>
  <p:outlineViewPr>
    <p:cViewPr>
      <p:scale>
        <a:sx n="33" d="100"/>
        <a:sy n="33" d="100"/>
      </p:scale>
      <p:origin x="0" y="192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958" cy="494187"/>
          </a:xfrm>
          <a:prstGeom prst="rect">
            <a:avLst/>
          </a:prstGeom>
        </p:spPr>
        <p:txBody>
          <a:bodyPr vert="horz" lIns="91438" tIns="45719" rIns="91438" bIns="45719" rtlCol="0"/>
          <a:lstStyle>
            <a:lvl1pPr algn="l">
              <a:defRPr sz="1200"/>
            </a:lvl1pPr>
          </a:lstStyle>
          <a:p>
            <a:endParaRPr lang="de-AT"/>
          </a:p>
        </p:txBody>
      </p:sp>
      <p:sp>
        <p:nvSpPr>
          <p:cNvPr id="3" name="Datumsplatzhalter 2"/>
          <p:cNvSpPr>
            <a:spLocks noGrp="1"/>
          </p:cNvSpPr>
          <p:nvPr>
            <p:ph type="dt" sz="quarter" idx="1"/>
          </p:nvPr>
        </p:nvSpPr>
        <p:spPr>
          <a:xfrm>
            <a:off x="3851098" y="1"/>
            <a:ext cx="2944958" cy="494187"/>
          </a:xfrm>
          <a:prstGeom prst="rect">
            <a:avLst/>
          </a:prstGeom>
        </p:spPr>
        <p:txBody>
          <a:bodyPr vert="horz" lIns="91438" tIns="45719" rIns="91438" bIns="45719" rtlCol="0"/>
          <a:lstStyle>
            <a:lvl1pPr algn="r">
              <a:defRPr sz="1200"/>
            </a:lvl1pPr>
          </a:lstStyle>
          <a:p>
            <a:fld id="{7CE57504-96D2-4FF6-8696-FCB206C25764}" type="datetimeFigureOut">
              <a:rPr lang="de-AT" smtClean="0"/>
              <a:pPr/>
              <a:t>04.11.2021</a:t>
            </a:fld>
            <a:endParaRPr lang="de-AT"/>
          </a:p>
        </p:txBody>
      </p:sp>
      <p:sp>
        <p:nvSpPr>
          <p:cNvPr id="4" name="Fußzeilenplatzhalter 3"/>
          <p:cNvSpPr>
            <a:spLocks noGrp="1"/>
          </p:cNvSpPr>
          <p:nvPr>
            <p:ph type="ftr" sz="quarter" idx="2"/>
          </p:nvPr>
        </p:nvSpPr>
        <p:spPr>
          <a:xfrm>
            <a:off x="0" y="9378486"/>
            <a:ext cx="2944958" cy="494187"/>
          </a:xfrm>
          <a:prstGeom prst="rect">
            <a:avLst/>
          </a:prstGeom>
        </p:spPr>
        <p:txBody>
          <a:bodyPr vert="horz" lIns="91438" tIns="45719" rIns="91438" bIns="45719" rtlCol="0" anchor="b"/>
          <a:lstStyle>
            <a:lvl1pPr algn="l">
              <a:defRPr sz="1200"/>
            </a:lvl1pPr>
          </a:lstStyle>
          <a:p>
            <a:endParaRPr lang="de-AT"/>
          </a:p>
        </p:txBody>
      </p:sp>
      <p:sp>
        <p:nvSpPr>
          <p:cNvPr id="5" name="Foliennummernplatzhalter 4"/>
          <p:cNvSpPr>
            <a:spLocks noGrp="1"/>
          </p:cNvSpPr>
          <p:nvPr>
            <p:ph type="sldNum" sz="quarter" idx="3"/>
          </p:nvPr>
        </p:nvSpPr>
        <p:spPr>
          <a:xfrm>
            <a:off x="3851098" y="9378486"/>
            <a:ext cx="2944958" cy="494187"/>
          </a:xfrm>
          <a:prstGeom prst="rect">
            <a:avLst/>
          </a:prstGeom>
        </p:spPr>
        <p:txBody>
          <a:bodyPr vert="horz" lIns="91438" tIns="45719" rIns="91438" bIns="45719" rtlCol="0" anchor="b"/>
          <a:lstStyle>
            <a:lvl1pPr algn="r">
              <a:defRPr sz="1200"/>
            </a:lvl1pPr>
          </a:lstStyle>
          <a:p>
            <a:fld id="{DDB27658-B876-4D8D-87F2-395BBB9160A2}" type="slidenum">
              <a:rPr lang="de-AT" smtClean="0"/>
              <a:pPr/>
              <a:t>‹Nr.›</a:t>
            </a:fld>
            <a:endParaRPr lang="de-AT"/>
          </a:p>
        </p:txBody>
      </p:sp>
    </p:spTree>
    <p:extLst>
      <p:ext uri="{BB962C8B-B14F-4D97-AF65-F5344CB8AC3E}">
        <p14:creationId xmlns:p14="http://schemas.microsoft.com/office/powerpoint/2010/main" val="240367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0A32BF64-3062-4797-98A8-5764A9143494}" type="datetimeFigureOut">
              <a:rPr lang="de-DE" smtClean="0"/>
              <a:t>04.11.2021</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4A0A12FE-0E97-4980-B652-50BD5169B958}" type="slidenum">
              <a:rPr lang="de-DE" smtClean="0"/>
              <a:t>‹Nr.›</a:t>
            </a:fld>
            <a:endParaRPr lang="de-DE"/>
          </a:p>
        </p:txBody>
      </p:sp>
    </p:spTree>
    <p:extLst>
      <p:ext uri="{BB962C8B-B14F-4D97-AF65-F5344CB8AC3E}">
        <p14:creationId xmlns:p14="http://schemas.microsoft.com/office/powerpoint/2010/main" val="1217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A0A12FE-0E97-4980-B652-50BD5169B958}" type="slidenum">
              <a:rPr lang="de-DE" smtClean="0"/>
              <a:t>1</a:t>
            </a:fld>
            <a:endParaRPr lang="de-DE"/>
          </a:p>
        </p:txBody>
      </p:sp>
    </p:spTree>
    <p:extLst>
      <p:ext uri="{BB962C8B-B14F-4D97-AF65-F5344CB8AC3E}">
        <p14:creationId xmlns:p14="http://schemas.microsoft.com/office/powerpoint/2010/main" val="2388959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Picture 19" descr="MCI_C_Umriss_weiss"/>
          <p:cNvPicPr>
            <a:picLocks noChangeAspect="1" noChangeArrowheads="1"/>
          </p:cNvPicPr>
          <p:nvPr userDrawn="1"/>
        </p:nvPicPr>
        <p:blipFill>
          <a:blip r:embed="rId2" cstate="print"/>
          <a:srcRect/>
          <a:stretch>
            <a:fillRect/>
          </a:stretch>
        </p:blipFill>
        <p:spPr bwMode="auto">
          <a:xfrm>
            <a:off x="208946" y="1484784"/>
            <a:ext cx="2274822" cy="237626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0768"/>
            <a:ext cx="8064500" cy="504098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1600121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8" name="Grafik 7" descr="MCI_forum_outline_grau40.png"/>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918512" y="-1413975"/>
            <a:ext cx="3830136" cy="4003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liennummernplatzhalter 5"/>
          <p:cNvSpPr txBox="1">
            <a:spLocks/>
          </p:cNvSpPr>
          <p:nvPr userDrawn="1"/>
        </p:nvSpPr>
        <p:spPr>
          <a:xfrm>
            <a:off x="0" y="6510487"/>
            <a:ext cx="9144000" cy="347514"/>
          </a:xfrm>
          <a:prstGeom prst="rect">
            <a:avLst/>
          </a:prstGeom>
          <a:noFill/>
        </p:spPr>
        <p:txBody>
          <a:bodyPr/>
          <a:lstStyle>
            <a:lvl1pPr algn="ctr">
              <a:defRPr b="1">
                <a:solidFill>
                  <a:srgbClr val="00498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srgbClr val="004983"/>
              </a:solidFill>
              <a:effectLst/>
              <a:uLnTx/>
              <a:uFillTx/>
              <a:latin typeface="+mn-lt"/>
              <a:ea typeface="+mn-ea"/>
              <a:cs typeface="+mn-cs"/>
            </a:endParaRPr>
          </a:p>
        </p:txBody>
      </p:sp>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10"/>
          <p:cNvSpPr>
            <a:spLocks noChangeArrowheads="1"/>
          </p:cNvSpPr>
          <p:nvPr userDrawn="1"/>
        </p:nvSpPr>
        <p:spPr bwMode="auto">
          <a:xfrm>
            <a:off x="251520" y="6621463"/>
            <a:ext cx="6858000" cy="212725"/>
          </a:xfrm>
          <a:prstGeom prst="rect">
            <a:avLst/>
          </a:prstGeom>
          <a:noFill/>
          <a:ln w="9525">
            <a:noFill/>
            <a:miter lim="800000"/>
            <a:headEnd/>
            <a:tailEnd/>
          </a:ln>
          <a:effectLst/>
        </p:spPr>
        <p:txBody>
          <a:bodyPr lIns="0" tIns="0" rIns="0" bIns="0"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lang="de-DE" altLang="de-DE" sz="700" b="1" dirty="0">
                <a:solidFill>
                  <a:schemeClr val="tx1"/>
                </a:solidFill>
                <a:latin typeface="+mj-lt"/>
              </a:rPr>
              <a:t>© </a:t>
            </a:r>
            <a:r>
              <a:rPr lang="en-US" altLang="de-DE" sz="700" b="1" dirty="0" smtClean="0">
                <a:solidFill>
                  <a:schemeClr val="tx1"/>
                </a:solidFill>
                <a:latin typeface="+mj-lt"/>
              </a:rPr>
              <a:t>MCI  </a:t>
            </a:r>
            <a:r>
              <a:rPr lang="de-DE" altLang="de-DE" sz="700" b="1" dirty="0" smtClean="0">
                <a:solidFill>
                  <a:schemeClr val="tx1"/>
                </a:solidFill>
                <a:latin typeface="+mj-lt"/>
              </a:rPr>
              <a:t>Die </a:t>
            </a:r>
            <a:r>
              <a:rPr lang="de-DE" altLang="de-DE" sz="700" b="1" dirty="0">
                <a:solidFill>
                  <a:schemeClr val="tx1"/>
                </a:solidFill>
                <a:latin typeface="+mj-lt"/>
              </a:rPr>
              <a:t>Unternehmerische Hochschule</a:t>
            </a:r>
            <a:r>
              <a:rPr lang="en-US" altLang="de-DE" sz="700" b="1" baseline="30000" dirty="0">
                <a:solidFill>
                  <a:schemeClr val="tx1"/>
                </a:solidFill>
                <a:latin typeface="+mj-lt"/>
              </a:rPr>
              <a:t>®</a:t>
            </a:r>
            <a:r>
              <a:rPr lang="en-US" altLang="de-DE" sz="700" b="1" dirty="0">
                <a:solidFill>
                  <a:schemeClr val="tx1"/>
                </a:solidFill>
                <a:latin typeface="+mj-lt"/>
              </a:rPr>
              <a:t>  </a:t>
            </a:r>
            <a:r>
              <a:rPr lang="en-US" altLang="de-DE" sz="700" b="1" baseline="0" dirty="0">
                <a:solidFill>
                  <a:schemeClr val="tx1"/>
                </a:solidFill>
                <a:latin typeface="+mj-lt"/>
              </a:rPr>
              <a:t>|</a:t>
            </a:r>
            <a:r>
              <a:rPr lang="en-US" altLang="de-DE" sz="700" b="1" dirty="0">
                <a:solidFill>
                  <a:schemeClr val="tx1"/>
                </a:solidFill>
                <a:latin typeface="+mj-lt"/>
              </a:rPr>
              <a:t>  Alle Rechte vorbehalten  </a:t>
            </a:r>
            <a:r>
              <a:rPr lang="en-US" altLang="de-DE" sz="700" b="1" kern="1200" baseline="0" dirty="0">
                <a:solidFill>
                  <a:schemeClr val="tx1"/>
                </a:solidFill>
                <a:latin typeface="+mn-lt"/>
                <a:ea typeface="+mn-ea"/>
                <a:cs typeface="+mn-cs"/>
              </a:rPr>
              <a:t>|</a:t>
            </a:r>
            <a:r>
              <a:rPr lang="en-US" altLang="de-DE" sz="700" b="1" dirty="0">
                <a:solidFill>
                  <a:schemeClr val="tx1"/>
                </a:solidFill>
                <a:latin typeface="+mj-lt"/>
              </a:rPr>
              <a:t>  </a:t>
            </a:r>
            <a:fld id="{C4B1F94B-F23A-43B2-B77D-A473EE4F8939}" type="slidenum">
              <a:rPr kumimoji="0" lang="de-DE" sz="700" b="1" i="0" u="none" strike="noStrike" kern="1200" cap="none" spc="0" normalizeH="0" baseline="0" noProof="0" smtClean="0">
                <a:ln>
                  <a:noFill/>
                </a:ln>
                <a:solidFill>
                  <a:schemeClr val="tx1"/>
                </a:solidFill>
                <a:effectLst/>
                <a:uLnTx/>
                <a:uFillTx/>
                <a:latin typeface="+mj-lt"/>
                <a:ea typeface="+mn-ea"/>
                <a:cs typeface="+mn-cs"/>
              </a:rPr>
              <a:pPr marL="0" marR="0" lvl="0" indent="0" algn="l" defTabSz="914400" rtl="0" eaLnBrk="0" fontAlgn="auto" latinLnBrk="0" hangingPunct="0">
                <a:lnSpc>
                  <a:spcPct val="100000"/>
                </a:lnSpc>
                <a:spcBef>
                  <a:spcPts val="0"/>
                </a:spcBef>
                <a:spcAft>
                  <a:spcPts val="0"/>
                </a:spcAft>
                <a:buClrTx/>
                <a:buSzTx/>
                <a:buFontTx/>
                <a:buNone/>
                <a:tabLst/>
                <a:defRPr/>
              </a:pPr>
              <a:t>‹Nr.›</a:t>
            </a:fld>
            <a:endParaRPr kumimoji="0" lang="de-DE" sz="700" b="1" i="0" u="none" strike="noStrike" kern="1200" cap="none" spc="0" normalizeH="0" baseline="0" noProof="0" dirty="0">
              <a:ln>
                <a:noFill/>
              </a:ln>
              <a:solidFill>
                <a:schemeClr val="tx1"/>
              </a:solidFill>
              <a:effectLst/>
              <a:uLnTx/>
              <a:uFillTx/>
              <a:latin typeface="+mj-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3282878"/>
            <a:ext cx="9199918" cy="3575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cap="all" dirty="0" smtClean="0">
                <a:latin typeface="Arial" panose="020B0604020202020204" pitchFamily="34" charset="0"/>
                <a:cs typeface="Arial" panose="020B0604020202020204" pitchFamily="34" charset="0"/>
              </a:rPr>
              <a:t>wie </a:t>
            </a:r>
            <a:r>
              <a:rPr lang="de-DE" sz="3600" b="1" cap="all" dirty="0">
                <a:latin typeface="Arial" panose="020B0604020202020204" pitchFamily="34" charset="0"/>
                <a:cs typeface="Arial" panose="020B0604020202020204" pitchFamily="34" charset="0"/>
              </a:rPr>
              <a:t>bewerbe ich mich richtig. </a:t>
            </a:r>
            <a:endParaRPr lang="de-DE" sz="3600" b="1" cap="all" dirty="0" smtClean="0">
              <a:latin typeface="Arial" panose="020B0604020202020204" pitchFamily="34" charset="0"/>
              <a:cs typeface="Arial" panose="020B0604020202020204" pitchFamily="34" charset="0"/>
            </a:endParaRPr>
          </a:p>
          <a:p>
            <a:pPr algn="ctr"/>
            <a:r>
              <a:rPr lang="nl-NL" sz="2000" b="1" spc="150" dirty="0" smtClean="0">
                <a:latin typeface="Arial" panose="020B0604020202020204" pitchFamily="34" charset="0"/>
                <a:cs typeface="Arial" panose="020B0604020202020204" pitchFamily="34" charset="0"/>
              </a:rPr>
              <a:t/>
            </a:r>
            <a:br>
              <a:rPr lang="nl-NL" sz="2000" b="1" spc="150" dirty="0" smtClean="0">
                <a:latin typeface="Arial" panose="020B0604020202020204" pitchFamily="34" charset="0"/>
                <a:cs typeface="Arial" panose="020B0604020202020204" pitchFamily="34" charset="0"/>
              </a:rPr>
            </a:br>
            <a:r>
              <a:rPr lang="nl-NL" sz="2000" b="1" spc="150" dirty="0" smtClean="0">
                <a:latin typeface="Arial" panose="020B0604020202020204" pitchFamily="34" charset="0"/>
                <a:cs typeface="Arial" panose="020B0604020202020204" pitchFamily="34" charset="0"/>
              </a:rPr>
              <a:t>Prof. Dr. Andreas Altmann</a:t>
            </a:r>
            <a:endParaRPr lang="nl-NL" sz="2000" b="1" spc="150" dirty="0">
              <a:latin typeface="Arial" panose="020B0604020202020204" pitchFamily="34" charset="0"/>
              <a:cs typeface="Arial" panose="020B0604020202020204" pitchFamily="34" charset="0"/>
            </a:endParaRPr>
          </a:p>
          <a:p>
            <a:pPr algn="ctr"/>
            <a:endParaRPr lang="de-DE" sz="2800" b="1" spc="15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6" y="-14297"/>
            <a:ext cx="4650717" cy="3100477"/>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14296"/>
            <a:ext cx="4644008" cy="3100476"/>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9" y="6152586"/>
            <a:ext cx="1080120" cy="4897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Tipps </a:t>
            </a:r>
            <a:r>
              <a:rPr lang="de-AT" sz="2000" b="1" spc="150" dirty="0">
                <a:latin typeface="Arial" panose="020B0604020202020204" pitchFamily="34" charset="0"/>
                <a:cs typeface="Arial" panose="020B0604020202020204" pitchFamily="34" charset="0"/>
              </a:rPr>
              <a:t>für das </a:t>
            </a:r>
            <a:r>
              <a:rPr lang="de-AT" sz="2000" b="1" spc="150" dirty="0" smtClean="0">
                <a:latin typeface="Arial" panose="020B0604020202020204" pitchFamily="34" charset="0"/>
                <a:cs typeface="Arial" panose="020B0604020202020204" pitchFamily="34" charset="0"/>
              </a:rPr>
              <a:t>Anschreiben</a:t>
            </a:r>
            <a:r>
              <a:rPr lang="de-AT" sz="2000" b="1" spc="150" dirty="0">
                <a:latin typeface="Arial" panose="020B0604020202020204" pitchFamily="34" charset="0"/>
                <a:cs typeface="Arial" panose="020B0604020202020204" pitchFamily="34" charset="0"/>
              </a:rPr>
              <a:t>.</a:t>
            </a:r>
          </a:p>
        </p:txBody>
      </p:sp>
      <p:sp>
        <p:nvSpPr>
          <p:cNvPr id="7" name="Rechteck 6"/>
          <p:cNvSpPr/>
          <p:nvPr/>
        </p:nvSpPr>
        <p:spPr>
          <a:xfrm>
            <a:off x="467544" y="1124743"/>
            <a:ext cx="8280920" cy="5256585"/>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541511" y="1537622"/>
            <a:ext cx="8062937" cy="437042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Oberstes Gebot ist „argumentationsstark überzeugen“</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Emotionale Anker verwenden (z.B. Referenz auf persönliches Kennenlernen….)</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Idealerweise Ansprechperson herausfinden</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Keine Standardfloskeln, sondern konkrete Argumente</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Klar ersichtlich: angestrebte Funktion/Stelle &gt;&gt;&gt; Betreffzeile (Referenznummer)</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Verfügbarkeit angeben</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Freundliche Schlussformel</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Unterschrift</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Achtung auf Fehler</a:t>
            </a:r>
          </a:p>
        </p:txBody>
      </p:sp>
    </p:spTree>
    <p:extLst>
      <p:ext uri="{BB962C8B-B14F-4D97-AF65-F5344CB8AC3E}">
        <p14:creationId xmlns:p14="http://schemas.microsoft.com/office/powerpoint/2010/main" val="234390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Tipps </a:t>
            </a:r>
            <a:r>
              <a:rPr lang="de-AT" sz="2000" b="1" spc="150" dirty="0">
                <a:latin typeface="Arial" panose="020B0604020202020204" pitchFamily="34" charset="0"/>
                <a:cs typeface="Arial" panose="020B0604020202020204" pitchFamily="34" charset="0"/>
              </a:rPr>
              <a:t>für </a:t>
            </a:r>
            <a:r>
              <a:rPr lang="de-AT" sz="2000" b="1" spc="150" dirty="0" smtClean="0">
                <a:latin typeface="Arial" panose="020B0604020202020204" pitchFamily="34" charset="0"/>
                <a:cs typeface="Arial" panose="020B0604020202020204" pitchFamily="34" charset="0"/>
              </a:rPr>
              <a:t>E-Mail-Bewerbung.</a:t>
            </a:r>
            <a:endParaRPr lang="de-AT" sz="2000" b="1" spc="150" dirty="0">
              <a:latin typeface="Arial" panose="020B0604020202020204" pitchFamily="34" charset="0"/>
              <a:cs typeface="Arial" panose="020B0604020202020204" pitchFamily="34" charset="0"/>
            </a:endParaRPr>
          </a:p>
        </p:txBody>
      </p:sp>
      <p:sp>
        <p:nvSpPr>
          <p:cNvPr id="7" name="Rechteck 6"/>
          <p:cNvSpPr/>
          <p:nvPr/>
        </p:nvSpPr>
        <p:spPr>
          <a:xfrm>
            <a:off x="467544" y="1124743"/>
            <a:ext cx="8280920" cy="4104457"/>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541511" y="1537622"/>
            <a:ext cx="8062937" cy="323165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Keine Word-Dateien versenden &gt;&gt;&gt; </a:t>
            </a:r>
            <a:r>
              <a:rPr lang="de-DE" dirty="0" err="1" smtClean="0">
                <a:latin typeface="Arial" panose="020B0604020202020204" pitchFamily="34" charset="0"/>
                <a:cs typeface="Arial" panose="020B0604020202020204" pitchFamily="34" charset="0"/>
              </a:rPr>
              <a:t>pd</a:t>
            </a: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Achtung auf </a:t>
            </a:r>
            <a:r>
              <a:rPr lang="de-DE" dirty="0" smtClean="0">
                <a:latin typeface="Arial" panose="020B0604020202020204" pitchFamily="34" charset="0"/>
                <a:cs typeface="Arial" panose="020B0604020202020204" pitchFamily="34" charset="0"/>
              </a:rPr>
              <a:t>Dateigröße</a:t>
            </a: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Idealerweise 1, max. 2 Dateien (außer in Ausschreibung anders gewünscht</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Durchgehende </a:t>
            </a:r>
            <a:r>
              <a:rPr lang="de-DE" dirty="0" smtClean="0">
                <a:latin typeface="Arial" panose="020B0604020202020204" pitchFamily="34" charset="0"/>
                <a:cs typeface="Arial" panose="020B0604020202020204" pitchFamily="34" charset="0"/>
              </a:rPr>
              <a:t>Nummerierung</a:t>
            </a: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Einheitliche Form (Anschreiben und CV</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Kurzes, prägnantes Mail mit klarem </a:t>
            </a:r>
            <a:r>
              <a:rPr lang="de-DE" dirty="0" smtClean="0">
                <a:latin typeface="Arial" panose="020B0604020202020204" pitchFamily="34" charset="0"/>
                <a:cs typeface="Arial" panose="020B0604020202020204" pitchFamily="34" charset="0"/>
              </a:rPr>
              <a:t>Betreff</a:t>
            </a: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Vorher Test: Mail an sich selbst schicken</a:t>
            </a:r>
          </a:p>
        </p:txBody>
      </p:sp>
    </p:spTree>
    <p:extLst>
      <p:ext uri="{BB962C8B-B14F-4D97-AF65-F5344CB8AC3E}">
        <p14:creationId xmlns:p14="http://schemas.microsoft.com/office/powerpoint/2010/main" val="386674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DE" sz="2000" b="1" spc="150" dirty="0">
                <a:latin typeface="Arial" panose="020B0604020202020204" pitchFamily="34" charset="0"/>
                <a:cs typeface="Arial" panose="020B0604020202020204" pitchFamily="34" charset="0"/>
              </a:rPr>
              <a:t>Ihr Profil im Netz/</a:t>
            </a:r>
            <a:r>
              <a:rPr lang="de-DE" sz="2000" b="1" spc="150" dirty="0" err="1">
                <a:latin typeface="Arial" panose="020B0604020202020204" pitchFamily="34" charset="0"/>
                <a:cs typeface="Arial" panose="020B0604020202020204" pitchFamily="34" charset="0"/>
              </a:rPr>
              <a:t>Social</a:t>
            </a:r>
            <a:r>
              <a:rPr lang="de-DE" sz="2000" b="1" spc="150" dirty="0">
                <a:latin typeface="Arial" panose="020B0604020202020204" pitchFamily="34" charset="0"/>
                <a:cs typeface="Arial" panose="020B0604020202020204" pitchFamily="34" charset="0"/>
              </a:rPr>
              <a:t> </a:t>
            </a:r>
            <a:r>
              <a:rPr lang="de-DE" sz="2000" b="1" spc="150" dirty="0" err="1">
                <a:latin typeface="Arial" panose="020B0604020202020204" pitchFamily="34" charset="0"/>
                <a:cs typeface="Arial" panose="020B0604020202020204" pitchFamily="34" charset="0"/>
              </a:rPr>
              <a:t>media</a:t>
            </a:r>
            <a:r>
              <a:rPr lang="de-DE" sz="2000" b="1" spc="150" dirty="0">
                <a:latin typeface="Arial" panose="020B0604020202020204" pitchFamily="34" charset="0"/>
                <a:cs typeface="Arial" panose="020B0604020202020204" pitchFamily="34" charset="0"/>
              </a:rPr>
              <a:t>.</a:t>
            </a:r>
            <a:endParaRPr lang="de-AT" sz="2000" b="1" spc="150" dirty="0">
              <a:latin typeface="Arial" panose="020B0604020202020204" pitchFamily="34" charset="0"/>
              <a:cs typeface="Arial" panose="020B0604020202020204" pitchFamily="34" charset="0"/>
            </a:endParaRPr>
          </a:p>
        </p:txBody>
      </p:sp>
      <p:sp>
        <p:nvSpPr>
          <p:cNvPr id="7" name="Rechteck 6"/>
          <p:cNvSpPr/>
          <p:nvPr/>
        </p:nvSpPr>
        <p:spPr>
          <a:xfrm>
            <a:off x="0" y="3861048"/>
            <a:ext cx="9144000" cy="24482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13" name="Textfeld 12"/>
          <p:cNvSpPr txBox="1"/>
          <p:nvPr/>
        </p:nvSpPr>
        <p:spPr>
          <a:xfrm>
            <a:off x="284015" y="4005064"/>
            <a:ext cx="8752481"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sz="2000" dirty="0" err="1">
                <a:solidFill>
                  <a:schemeClr val="bg1"/>
                </a:solidFill>
                <a:latin typeface="Arial" panose="020B0604020202020204" pitchFamily="34" charset="0"/>
                <a:cs typeface="Arial" panose="020B0604020202020204" pitchFamily="34" charset="0"/>
              </a:rPr>
              <a:t>Social</a:t>
            </a:r>
            <a:r>
              <a:rPr lang="de-DE" sz="2000" dirty="0">
                <a:solidFill>
                  <a:schemeClr val="bg1"/>
                </a:solidFill>
                <a:latin typeface="Arial" panose="020B0604020202020204" pitchFamily="34" charset="0"/>
                <a:cs typeface="Arial" panose="020B0604020202020204" pitchFamily="34" charset="0"/>
              </a:rPr>
              <a:t> Media Plattformen „</a:t>
            </a:r>
            <a:r>
              <a:rPr lang="de-DE" sz="2000" dirty="0" err="1">
                <a:solidFill>
                  <a:schemeClr val="bg1"/>
                </a:solidFill>
                <a:latin typeface="Arial" panose="020B0604020202020204" pitchFamily="34" charset="0"/>
                <a:cs typeface="Arial" panose="020B0604020202020204" pitchFamily="34" charset="0"/>
              </a:rPr>
              <a:t>for</a:t>
            </a:r>
            <a:r>
              <a:rPr lang="de-DE" sz="2000" dirty="0">
                <a:solidFill>
                  <a:schemeClr val="bg1"/>
                </a:solidFill>
                <a:latin typeface="Arial" panose="020B0604020202020204" pitchFamily="34" charset="0"/>
                <a:cs typeface="Arial" panose="020B0604020202020204" pitchFamily="34" charset="0"/>
              </a:rPr>
              <a:t> professionals“</a:t>
            </a:r>
          </a:p>
          <a:p>
            <a:pPr marL="285750" indent="-285750">
              <a:spcAft>
                <a:spcPts val="1200"/>
              </a:spcAft>
              <a:buFont typeface="Arial" panose="020B0604020202020204" pitchFamily="34" charset="0"/>
              <a:buChar char="•"/>
            </a:pPr>
            <a:r>
              <a:rPr lang="de-DE" sz="2000" dirty="0" err="1">
                <a:solidFill>
                  <a:schemeClr val="bg1"/>
                </a:solidFill>
                <a:latin typeface="Arial" panose="020B0604020202020204" pitchFamily="34" charset="0"/>
                <a:cs typeface="Arial" panose="020B0604020202020204" pitchFamily="34" charset="0"/>
              </a:rPr>
              <a:t>Xing</a:t>
            </a:r>
            <a:r>
              <a:rPr lang="de-DE" sz="2000" dirty="0">
                <a:solidFill>
                  <a:schemeClr val="bg1"/>
                </a:solidFill>
                <a:latin typeface="Arial" panose="020B0604020202020204" pitchFamily="34" charset="0"/>
                <a:cs typeface="Arial" panose="020B0604020202020204" pitchFamily="34" charset="0"/>
              </a:rPr>
              <a:t>/LinkedIn</a:t>
            </a:r>
          </a:p>
          <a:p>
            <a:pPr marL="285750" indent="-285750">
              <a:spcAft>
                <a:spcPts val="1200"/>
              </a:spcAft>
              <a:buFont typeface="Arial" panose="020B0604020202020204" pitchFamily="34" charset="0"/>
              <a:buChar char="•"/>
            </a:pPr>
            <a:r>
              <a:rPr lang="de-DE" sz="2000" dirty="0">
                <a:solidFill>
                  <a:schemeClr val="bg1"/>
                </a:solidFill>
                <a:latin typeface="Arial" panose="020B0604020202020204" pitchFamily="34" charset="0"/>
                <a:cs typeface="Arial" panose="020B0604020202020204" pitchFamily="34" charset="0"/>
              </a:rPr>
              <a:t>Profil entsprechend CV …. Und mehr</a:t>
            </a:r>
          </a:p>
          <a:p>
            <a:pPr marL="285750" indent="-285750">
              <a:spcAft>
                <a:spcPts val="1200"/>
              </a:spcAft>
              <a:buFont typeface="Arial" panose="020B0604020202020204" pitchFamily="34" charset="0"/>
              <a:buChar char="•"/>
            </a:pPr>
            <a:r>
              <a:rPr lang="de-DE" sz="2000" dirty="0">
                <a:solidFill>
                  <a:schemeClr val="bg1"/>
                </a:solidFill>
                <a:latin typeface="Arial" panose="020B0604020202020204" pitchFamily="34" charset="0"/>
                <a:cs typeface="Arial" panose="020B0604020202020204" pitchFamily="34" charset="0"/>
              </a:rPr>
              <a:t>Persönliches Netzwerk aufbauen (Kontakte anfragen mit Text)</a:t>
            </a:r>
          </a:p>
          <a:p>
            <a:pPr marL="285750" indent="-285750">
              <a:spcAft>
                <a:spcPts val="1200"/>
              </a:spcAft>
              <a:buFont typeface="Arial" panose="020B0604020202020204" pitchFamily="34" charset="0"/>
              <a:buChar char="•"/>
            </a:pPr>
            <a:r>
              <a:rPr lang="de-DE" sz="2000" dirty="0">
                <a:solidFill>
                  <a:schemeClr val="bg1"/>
                </a:solidFill>
                <a:latin typeface="Arial" panose="020B0604020202020204" pitchFamily="34" charset="0"/>
                <a:cs typeface="Arial" panose="020B0604020202020204" pitchFamily="34" charset="0"/>
              </a:rPr>
              <a:t>Unternehmen/Institutionen folgen (somit Jobangebote ersichtlich)</a:t>
            </a:r>
          </a:p>
        </p:txBody>
      </p:sp>
      <p:grpSp>
        <p:nvGrpSpPr>
          <p:cNvPr id="3" name="Gruppieren 2"/>
          <p:cNvGrpSpPr/>
          <p:nvPr/>
        </p:nvGrpSpPr>
        <p:grpSpPr>
          <a:xfrm>
            <a:off x="467544" y="908720"/>
            <a:ext cx="8064896" cy="2733836"/>
            <a:chOff x="467544" y="3417469"/>
            <a:chExt cx="8462578" cy="2972585"/>
          </a:xfrm>
        </p:grpSpPr>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5" t="12349" r="10786" b="10015"/>
            <a:stretch/>
          </p:blipFill>
          <p:spPr bwMode="auto">
            <a:xfrm>
              <a:off x="467544" y="3417469"/>
              <a:ext cx="4032448" cy="288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34"/>
            <a:stretch/>
          </p:blipFill>
          <p:spPr bwMode="auto">
            <a:xfrm>
              <a:off x="5076056" y="3573016"/>
              <a:ext cx="3854066" cy="281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8783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DE" sz="2000" b="1" spc="150" dirty="0" smtClean="0">
                <a:latin typeface="Arial" panose="020B0604020202020204" pitchFamily="34" charset="0"/>
                <a:cs typeface="Arial" panose="020B0604020202020204" pitchFamily="34" charset="0"/>
              </a:rPr>
              <a:t>Ihr Profil </a:t>
            </a:r>
            <a:r>
              <a:rPr lang="de-DE" sz="2000" b="1" spc="150" dirty="0">
                <a:latin typeface="Arial" panose="020B0604020202020204" pitchFamily="34" charset="0"/>
                <a:cs typeface="Arial" panose="020B0604020202020204" pitchFamily="34" charset="0"/>
              </a:rPr>
              <a:t>im </a:t>
            </a:r>
            <a:r>
              <a:rPr lang="de-DE" sz="2000" b="1" spc="150" dirty="0" smtClean="0">
                <a:latin typeface="Arial" panose="020B0604020202020204" pitchFamily="34" charset="0"/>
                <a:cs typeface="Arial" panose="020B0604020202020204" pitchFamily="34" charset="0"/>
              </a:rPr>
              <a:t>Netz/</a:t>
            </a:r>
            <a:r>
              <a:rPr lang="de-DE" sz="2000" b="1" spc="150" dirty="0" err="1">
                <a:latin typeface="Arial" panose="020B0604020202020204" pitchFamily="34" charset="0"/>
                <a:cs typeface="Arial" panose="020B0604020202020204" pitchFamily="34" charset="0"/>
              </a:rPr>
              <a:t>S</a:t>
            </a:r>
            <a:r>
              <a:rPr lang="de-DE" sz="2000" b="1" spc="150" dirty="0" err="1" smtClean="0">
                <a:latin typeface="Arial" panose="020B0604020202020204" pitchFamily="34" charset="0"/>
                <a:cs typeface="Arial" panose="020B0604020202020204" pitchFamily="34" charset="0"/>
              </a:rPr>
              <a:t>ocial</a:t>
            </a:r>
            <a:r>
              <a:rPr lang="de-DE" sz="2000" b="1" spc="150" dirty="0" smtClean="0">
                <a:latin typeface="Arial" panose="020B0604020202020204" pitchFamily="34" charset="0"/>
                <a:cs typeface="Arial" panose="020B0604020202020204" pitchFamily="34" charset="0"/>
              </a:rPr>
              <a:t> </a:t>
            </a:r>
            <a:r>
              <a:rPr lang="de-DE" sz="2000" b="1" spc="150" dirty="0" err="1">
                <a:latin typeface="Arial" panose="020B0604020202020204" pitchFamily="34" charset="0"/>
                <a:cs typeface="Arial" panose="020B0604020202020204" pitchFamily="34" charset="0"/>
              </a:rPr>
              <a:t>media</a:t>
            </a:r>
            <a:r>
              <a:rPr lang="de-DE" sz="2000" b="1" spc="150" dirty="0">
                <a:latin typeface="Arial" panose="020B0604020202020204" pitchFamily="34" charset="0"/>
                <a:cs typeface="Arial" panose="020B0604020202020204" pitchFamily="34" charset="0"/>
              </a:rPr>
              <a:t>.</a:t>
            </a:r>
            <a:endParaRPr lang="de-AT" sz="2000" b="1" spc="150" dirty="0">
              <a:latin typeface="Arial" panose="020B0604020202020204" pitchFamily="34" charset="0"/>
              <a:cs typeface="Arial" panose="020B0604020202020204" pitchFamily="34" charset="0"/>
            </a:endParaRPr>
          </a:p>
        </p:txBody>
      </p:sp>
      <p:sp>
        <p:nvSpPr>
          <p:cNvPr id="7" name="Rechteck 6"/>
          <p:cNvSpPr/>
          <p:nvPr/>
        </p:nvSpPr>
        <p:spPr>
          <a:xfrm>
            <a:off x="0" y="3861048"/>
            <a:ext cx="9144000" cy="24482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12" name="Textfeld 11"/>
          <p:cNvSpPr txBox="1"/>
          <p:nvPr/>
        </p:nvSpPr>
        <p:spPr>
          <a:xfrm>
            <a:off x="323527" y="4307612"/>
            <a:ext cx="8640961" cy="156966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de-DE" sz="2000" dirty="0" err="1">
                <a:solidFill>
                  <a:schemeClr val="bg1"/>
                </a:solidFill>
                <a:latin typeface="Arial" panose="020B0604020202020204" pitchFamily="34" charset="0"/>
                <a:cs typeface="Arial" panose="020B0604020202020204" pitchFamily="34" charset="0"/>
              </a:rPr>
              <a:t>Googlen</a:t>
            </a:r>
            <a:r>
              <a:rPr lang="de-DE" sz="2000" dirty="0">
                <a:solidFill>
                  <a:schemeClr val="bg1"/>
                </a:solidFill>
                <a:latin typeface="Arial" panose="020B0604020202020204" pitchFamily="34" charset="0"/>
                <a:cs typeface="Arial" panose="020B0604020202020204" pitchFamily="34" charset="0"/>
              </a:rPr>
              <a:t> Sie sich selbst!</a:t>
            </a:r>
            <a:br>
              <a:rPr lang="de-DE" sz="2000" dirty="0">
                <a:solidFill>
                  <a:schemeClr val="bg1"/>
                </a:solidFill>
                <a:latin typeface="Arial" panose="020B0604020202020204" pitchFamily="34" charset="0"/>
                <a:cs typeface="Arial" panose="020B0604020202020204" pitchFamily="34" charset="0"/>
              </a:rPr>
            </a:br>
            <a:r>
              <a:rPr lang="de-DE" sz="1600" dirty="0">
                <a:solidFill>
                  <a:schemeClr val="bg1"/>
                </a:solidFill>
                <a:latin typeface="Arial" panose="020B0604020202020204" pitchFamily="34" charset="0"/>
                <a:cs typeface="Arial" panose="020B0604020202020204" pitchFamily="34" charset="0"/>
              </a:rPr>
              <a:t>Sie müssen wissen, was es über die eigene Person zu finden </a:t>
            </a:r>
            <a:r>
              <a:rPr lang="de-DE" sz="1600" dirty="0" smtClean="0">
                <a:solidFill>
                  <a:schemeClr val="bg1"/>
                </a:solidFill>
                <a:latin typeface="Arial" panose="020B0604020202020204" pitchFamily="34" charset="0"/>
                <a:cs typeface="Arial" panose="020B0604020202020204" pitchFamily="34" charset="0"/>
              </a:rPr>
              <a:t>gibt</a:t>
            </a:r>
            <a:r>
              <a:rPr lang="de-DE" sz="1600" dirty="0">
                <a:solidFill>
                  <a:schemeClr val="bg1"/>
                </a:solidFill>
                <a:latin typeface="Arial" panose="020B0604020202020204" pitchFamily="34" charset="0"/>
                <a:cs typeface="Arial" panose="020B0604020202020204" pitchFamily="34" charset="0"/>
              </a:rPr>
              <a:t>: „Vorname Nachname“</a:t>
            </a:r>
          </a:p>
          <a:p>
            <a:pPr marL="342900" indent="-342900">
              <a:spcAft>
                <a:spcPts val="1200"/>
              </a:spcAft>
              <a:buFont typeface="Arial" panose="020B0604020202020204" pitchFamily="34" charset="0"/>
              <a:buChar char="•"/>
            </a:pPr>
            <a:r>
              <a:rPr lang="de-DE" sz="2000" dirty="0" err="1">
                <a:solidFill>
                  <a:schemeClr val="bg1"/>
                </a:solidFill>
                <a:latin typeface="Arial" panose="020B0604020202020204" pitchFamily="34" charset="0"/>
                <a:cs typeface="Arial" panose="020B0604020202020204" pitchFamily="34" charset="0"/>
              </a:rPr>
              <a:t>Googlen</a:t>
            </a:r>
            <a:r>
              <a:rPr lang="de-DE" sz="2000" dirty="0">
                <a:solidFill>
                  <a:schemeClr val="bg1"/>
                </a:solidFill>
                <a:latin typeface="Arial" panose="020B0604020202020204" pitchFamily="34" charset="0"/>
                <a:cs typeface="Arial" panose="020B0604020202020204" pitchFamily="34" charset="0"/>
              </a:rPr>
              <a:t> Sie auch Ihre Mail- Adresse</a:t>
            </a:r>
          </a:p>
          <a:p>
            <a:pPr marL="342900" indent="-342900">
              <a:spcAft>
                <a:spcPts val="1200"/>
              </a:spcAft>
              <a:buFont typeface="Arial" panose="020B0604020202020204" pitchFamily="34" charset="0"/>
              <a:buChar char="•"/>
            </a:pPr>
            <a:r>
              <a:rPr lang="de-DE" sz="2000" dirty="0">
                <a:solidFill>
                  <a:schemeClr val="bg1"/>
                </a:solidFill>
                <a:latin typeface="Arial" panose="020B0604020202020204" pitchFamily="34" charset="0"/>
                <a:cs typeface="Arial" panose="020B0604020202020204" pitchFamily="34" charset="0"/>
              </a:rPr>
              <a:t>Nehmen Sie sich Zeit, um das Netz zu </a:t>
            </a:r>
            <a:r>
              <a:rPr lang="de-DE" sz="2000" dirty="0" smtClean="0">
                <a:solidFill>
                  <a:schemeClr val="bg1"/>
                </a:solidFill>
                <a:latin typeface="Arial" panose="020B0604020202020204" pitchFamily="34" charset="0"/>
                <a:cs typeface="Arial" panose="020B0604020202020204" pitchFamily="34" charset="0"/>
              </a:rPr>
              <a:t>durchforsten</a:t>
            </a:r>
            <a:endParaRPr lang="de-DE" sz="2000" dirty="0">
              <a:solidFill>
                <a:schemeClr val="bg1"/>
              </a:solidFill>
              <a:latin typeface="Arial" panose="020B0604020202020204" pitchFamily="34" charset="0"/>
              <a:cs typeface="Arial" panose="020B0604020202020204" pitchFamily="34" charset="0"/>
            </a:endParaRPr>
          </a:p>
        </p:txBody>
      </p:sp>
      <p:pic>
        <p:nvPicPr>
          <p:cNvPr id="11" name="Bildplatzhalt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621855"/>
            <a:ext cx="5678339" cy="1902023"/>
          </a:xfrm>
          <a:prstGeom prst="rect">
            <a:avLst/>
          </a:prstGeom>
        </p:spPr>
      </p:pic>
    </p:spTree>
    <p:extLst>
      <p:ext uri="{BB962C8B-B14F-4D97-AF65-F5344CB8AC3E}">
        <p14:creationId xmlns:p14="http://schemas.microsoft.com/office/powerpoint/2010/main" val="83699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4797152"/>
            <a:ext cx="9144000" cy="15841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10" name="Textfeld 9"/>
          <p:cNvSpPr txBox="1"/>
          <p:nvPr/>
        </p:nvSpPr>
        <p:spPr>
          <a:xfrm>
            <a:off x="215516" y="5445224"/>
            <a:ext cx="8712968" cy="861774"/>
          </a:xfrm>
          <a:prstGeom prst="rect">
            <a:avLst/>
          </a:prstGeom>
          <a:noFill/>
        </p:spPr>
        <p:txBody>
          <a:bodyPr wrap="square" rtlCol="0">
            <a:spAutoFit/>
          </a:bodyPr>
          <a:lstStyle/>
          <a:p>
            <a:pPr>
              <a:spcAft>
                <a:spcPts val="1200"/>
              </a:spcAft>
            </a:pPr>
            <a:r>
              <a:rPr lang="de-DE" sz="2000" dirty="0">
                <a:solidFill>
                  <a:schemeClr val="bg1"/>
                </a:solidFill>
                <a:latin typeface="Arial" panose="020B0604020202020204" pitchFamily="34" charset="0"/>
                <a:cs typeface="Arial" panose="020B0604020202020204" pitchFamily="34" charset="0"/>
              </a:rPr>
              <a:t>Hält der Lebenslauf / das Profil einer </a:t>
            </a:r>
            <a:r>
              <a:rPr lang="de-DE" sz="2000" dirty="0" smtClean="0">
                <a:solidFill>
                  <a:schemeClr val="bg1"/>
                </a:solidFill>
                <a:latin typeface="Arial" panose="020B0604020202020204" pitchFamily="34" charset="0"/>
                <a:cs typeface="Arial" panose="020B0604020202020204" pitchFamily="34" charset="0"/>
              </a:rPr>
              <a:t>Überprüfung </a:t>
            </a:r>
            <a:r>
              <a:rPr lang="de-DE" sz="2000" dirty="0">
                <a:solidFill>
                  <a:schemeClr val="bg1"/>
                </a:solidFill>
                <a:latin typeface="Arial" panose="020B0604020202020204" pitchFamily="34" charset="0"/>
                <a:cs typeface="Arial" panose="020B0604020202020204" pitchFamily="34" charset="0"/>
              </a:rPr>
              <a:t>bzw. im Gespräch stand?</a:t>
            </a:r>
          </a:p>
          <a:p>
            <a:pPr>
              <a:spcAft>
                <a:spcPts val="1200"/>
              </a:spcAft>
            </a:pPr>
            <a:endParaRPr lang="en-US" sz="2000" dirty="0">
              <a:solidFill>
                <a:schemeClr val="bg1"/>
              </a:solidFill>
              <a:latin typeface="Arial" panose="020B0604020202020204" pitchFamily="34" charset="0"/>
              <a:cs typeface="Arial" panose="020B0604020202020204" pitchFamily="34" charset="0"/>
            </a:endParaRPr>
          </a:p>
        </p:txBody>
      </p:sp>
      <p:pic>
        <p:nvPicPr>
          <p:cNvPr id="9" name="Bildplatzhalter 4"/>
          <p:cNvPicPr>
            <a:picLocks noChangeAspect="1"/>
          </p:cNvPicPr>
          <p:nvPr/>
        </p:nvPicPr>
        <p:blipFill>
          <a:blip r:embed="rId2">
            <a:extLst>
              <a:ext uri="{28A0092B-C50C-407E-A947-70E740481C1C}">
                <a14:useLocalDpi xmlns:a14="http://schemas.microsoft.com/office/drawing/2010/main" val="0"/>
              </a:ext>
            </a:extLst>
          </a:blip>
          <a:srcRect t="21943" b="21943"/>
          <a:stretch>
            <a:fillRect/>
          </a:stretch>
        </p:blipFill>
        <p:spPr>
          <a:xfrm>
            <a:off x="0" y="0"/>
            <a:ext cx="9144000" cy="4560000"/>
          </a:xfrm>
          <a:prstGeom prst="rect">
            <a:avLst/>
          </a:prstGeom>
        </p:spPr>
      </p:pic>
    </p:spTree>
    <p:extLst>
      <p:ext uri="{BB962C8B-B14F-4D97-AF65-F5344CB8AC3E}">
        <p14:creationId xmlns:p14="http://schemas.microsoft.com/office/powerpoint/2010/main" val="245747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Tipps </a:t>
            </a:r>
            <a:r>
              <a:rPr lang="de-AT" sz="2000" b="1" spc="150" dirty="0">
                <a:latin typeface="Arial" panose="020B0604020202020204" pitchFamily="34" charset="0"/>
                <a:cs typeface="Arial" panose="020B0604020202020204" pitchFamily="34" charset="0"/>
              </a:rPr>
              <a:t>für das </a:t>
            </a:r>
            <a:r>
              <a:rPr lang="de-AT" sz="2000" b="1" spc="150" dirty="0" smtClean="0">
                <a:latin typeface="Arial" panose="020B0604020202020204" pitchFamily="34" charset="0"/>
                <a:cs typeface="Arial" panose="020B0604020202020204" pitchFamily="34" charset="0"/>
              </a:rPr>
              <a:t>Bewerbungsgespräch.</a:t>
            </a:r>
            <a:endParaRPr lang="de-AT" sz="2000" b="1" spc="150" dirty="0">
              <a:latin typeface="Arial" panose="020B0604020202020204" pitchFamily="34" charset="0"/>
              <a:cs typeface="Arial" panose="020B0604020202020204" pitchFamily="34" charset="0"/>
            </a:endParaRPr>
          </a:p>
        </p:txBody>
      </p:sp>
      <p:sp>
        <p:nvSpPr>
          <p:cNvPr id="7" name="Rechteck 6"/>
          <p:cNvSpPr/>
          <p:nvPr/>
        </p:nvSpPr>
        <p:spPr>
          <a:xfrm>
            <a:off x="323528" y="1124743"/>
            <a:ext cx="8280920" cy="5256585"/>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335874" y="1196752"/>
            <a:ext cx="8062937" cy="529375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Vorbereitung auf das Unternehmen</a:t>
            </a:r>
            <a:r>
              <a:rPr lang="de-DE" dirty="0">
                <a:latin typeface="Arial" panose="020B0604020202020204" pitchFamily="34" charset="0"/>
                <a:cs typeface="Arial" panose="020B0604020202020204" pitchFamily="34" charset="0"/>
              </a:rPr>
              <a:t>: Informationen über das Unternehmen beschaffen (Geschäftsberichte, Prospekte, Internet, Kontakte etc.)</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Vorbereitung auf die Darstellung der eigenen Person </a:t>
            </a:r>
            <a:br>
              <a:rPr lang="de-DE" b="1"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(Stärken, Schwächen, Ziele, Motivation, Charakteristika…)</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Kleidung</a:t>
            </a:r>
            <a:r>
              <a:rPr lang="de-DE" dirty="0">
                <a:latin typeface="Arial" panose="020B0604020202020204" pitchFamily="34" charset="0"/>
                <a:cs typeface="Arial" panose="020B0604020202020204" pitchFamily="34" charset="0"/>
              </a:rPr>
              <a:t>: Achten Sie bei Ihrem Bewerbungsgespräch auf ordentliche Kleidung. Versuchen Sie, Ihre Kleidung der Position des/-r Interviewers/-in, der Unternehmenskultur, aber auch Ihrer eigenen Persönlichkeit anzupassen. </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Kleidung / Auftreten / Manieren</a:t>
            </a:r>
            <a:r>
              <a:rPr lang="de-DE" dirty="0">
                <a:latin typeface="Arial" panose="020B0604020202020204" pitchFamily="34" charset="0"/>
                <a:cs typeface="Arial" panose="020B0604020202020204" pitchFamily="34" charset="0"/>
              </a:rPr>
              <a:t>: Im Zweifel lieber etwas zu </a:t>
            </a:r>
            <a:r>
              <a:rPr lang="de-DE" dirty="0" smtClean="0">
                <a:latin typeface="Arial" panose="020B0604020202020204" pitchFamily="34" charset="0"/>
                <a:cs typeface="Arial" panose="020B0604020202020204" pitchFamily="34" charset="0"/>
              </a:rPr>
              <a:t>formell,</a:t>
            </a:r>
            <a:br>
              <a:rPr lang="de-DE" dirty="0" smtClean="0">
                <a:latin typeface="Arial" panose="020B0604020202020204" pitchFamily="34" charset="0"/>
                <a:cs typeface="Arial" panose="020B0604020202020204" pitchFamily="34" charset="0"/>
              </a:rPr>
            </a:br>
            <a:r>
              <a:rPr lang="de-DE" dirty="0" err="1" smtClean="0">
                <a:latin typeface="Arial" panose="020B0604020202020204" pitchFamily="34" charset="0"/>
                <a:cs typeface="Arial" panose="020B0604020202020204" pitchFamily="34" charset="0"/>
              </a:rPr>
              <a:t>No</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go‘s</a:t>
            </a:r>
            <a:r>
              <a:rPr lang="de-DE" dirty="0">
                <a:latin typeface="Arial" panose="020B0604020202020204" pitchFamily="34" charset="0"/>
                <a:cs typeface="Arial" panose="020B0604020202020204" pitchFamily="34" charset="0"/>
              </a:rPr>
              <a:t>: Auffälliger Schmuck, </a:t>
            </a:r>
            <a:r>
              <a:rPr lang="de-DE" dirty="0" err="1">
                <a:latin typeface="Arial" panose="020B0604020202020204" pitchFamily="34" charset="0"/>
                <a:cs typeface="Arial" panose="020B0604020202020204" pitchFamily="34" charset="0"/>
              </a:rPr>
              <a:t>Tatoos</a:t>
            </a:r>
            <a:r>
              <a:rPr lang="de-DE" dirty="0">
                <a:latin typeface="Arial" panose="020B0604020202020204" pitchFamily="34" charset="0"/>
                <a:cs typeface="Arial" panose="020B0604020202020204" pitchFamily="34" charset="0"/>
              </a:rPr>
              <a:t> etc. </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Nachbereitung</a:t>
            </a:r>
          </a:p>
        </p:txBody>
      </p:sp>
    </p:spTree>
    <p:extLst>
      <p:ext uri="{BB962C8B-B14F-4D97-AF65-F5344CB8AC3E}">
        <p14:creationId xmlns:p14="http://schemas.microsoft.com/office/powerpoint/2010/main" val="184898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1245" y="2662531"/>
            <a:ext cx="8928992" cy="1261884"/>
          </a:xfrm>
          <a:prstGeom prst="rect">
            <a:avLst/>
          </a:prstGeom>
          <a:noFill/>
        </p:spPr>
        <p:txBody>
          <a:bodyPr wrap="square" rtlCol="0">
            <a:spAutoFit/>
          </a:bodyPr>
          <a:lstStyle/>
          <a:p>
            <a:pPr algn="ctr"/>
            <a:r>
              <a:rPr lang="en-US" sz="3600" b="1" spc="150" dirty="0">
                <a:solidFill>
                  <a:schemeClr val="bg1"/>
                </a:solidFill>
                <a:latin typeface="Arial" panose="020B0604020202020204" pitchFamily="34" charset="0"/>
                <a:cs typeface="Arial" panose="020B0604020202020204" pitchFamily="34" charset="0"/>
              </a:rPr>
              <a:t>“If you can dream it, you can do it.”</a:t>
            </a:r>
          </a:p>
          <a:p>
            <a:pPr algn="ctr"/>
            <a:r>
              <a:rPr lang="en-US" sz="2000" b="1" spc="150" dirty="0">
                <a:solidFill>
                  <a:schemeClr val="bg1"/>
                </a:solidFill>
                <a:latin typeface="Arial" panose="020B0604020202020204" pitchFamily="34" charset="0"/>
                <a:cs typeface="Arial" panose="020B0604020202020204" pitchFamily="34" charset="0"/>
              </a:rPr>
              <a:t/>
            </a:r>
            <a:br>
              <a:rPr lang="en-US" sz="2000" b="1" spc="150" dirty="0">
                <a:solidFill>
                  <a:schemeClr val="bg1"/>
                </a:solidFill>
                <a:latin typeface="Arial" panose="020B0604020202020204" pitchFamily="34" charset="0"/>
                <a:cs typeface="Arial" panose="020B0604020202020204" pitchFamily="34" charset="0"/>
              </a:rPr>
            </a:br>
            <a:r>
              <a:rPr lang="en-US" sz="2000" b="1" i="1" spc="150" dirty="0">
                <a:solidFill>
                  <a:schemeClr val="bg1"/>
                </a:solidFill>
                <a:latin typeface="Arial" panose="020B0604020202020204" pitchFamily="34" charset="0"/>
                <a:cs typeface="Arial" panose="020B0604020202020204" pitchFamily="34" charset="0"/>
              </a:rPr>
              <a:t>Walt Disney</a:t>
            </a:r>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8356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6259" y="1988840"/>
            <a:ext cx="9144000" cy="24482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feld 13"/>
          <p:cNvSpPr txBox="1"/>
          <p:nvPr/>
        </p:nvSpPr>
        <p:spPr>
          <a:xfrm>
            <a:off x="1433393" y="2276872"/>
            <a:ext cx="6264696" cy="1323439"/>
          </a:xfrm>
          <a:prstGeom prst="rect">
            <a:avLst/>
          </a:prstGeom>
          <a:noFill/>
        </p:spPr>
        <p:txBody>
          <a:bodyPr wrap="square" rtlCol="0">
            <a:spAutoFit/>
          </a:bodyPr>
          <a:lstStyle/>
          <a:p>
            <a:pPr marL="180975" indent="-180975" algn="ctr" defTabSz="514350">
              <a:spcAft>
                <a:spcPts val="1200"/>
              </a:spcAft>
              <a:buClr>
                <a:srgbClr val="F49B00"/>
              </a:buClr>
              <a:tabLst>
                <a:tab pos="514350" algn="l"/>
              </a:tabLst>
            </a:pPr>
            <a:r>
              <a:rPr lang="de-DE" sz="4000" dirty="0" smtClean="0">
                <a:solidFill>
                  <a:schemeClr val="bg1"/>
                </a:solidFill>
                <a:latin typeface="Arial" panose="020B0604020202020204" pitchFamily="34" charset="0"/>
                <a:cs typeface="Arial" panose="020B0604020202020204" pitchFamily="34" charset="0"/>
              </a:rPr>
              <a:t>Vielen Dank für Ihre Aufmerksamkeit!</a:t>
            </a:r>
            <a:endParaRPr lang="de-DE" sz="4000" dirty="0">
              <a:solidFill>
                <a:schemeClr val="bg1"/>
              </a:solidFill>
              <a:latin typeface="Arial" panose="020B0604020202020204" pitchFamily="34" charset="0"/>
              <a:cs typeface="Arial" panose="020B0604020202020204" pitchFamily="34" charset="0"/>
            </a:endParaRPr>
          </a:p>
        </p:txBody>
      </p:sp>
      <p:sp>
        <p:nvSpPr>
          <p:cNvPr id="5" name="Textfeld 4"/>
          <p:cNvSpPr txBox="1"/>
          <p:nvPr/>
        </p:nvSpPr>
        <p:spPr>
          <a:xfrm>
            <a:off x="1619672" y="3818656"/>
            <a:ext cx="6264696" cy="400110"/>
          </a:xfrm>
          <a:prstGeom prst="rect">
            <a:avLst/>
          </a:prstGeom>
          <a:noFill/>
        </p:spPr>
        <p:txBody>
          <a:bodyPr wrap="square" rtlCol="0">
            <a:spAutoFit/>
          </a:bodyPr>
          <a:lstStyle/>
          <a:p>
            <a:pPr marL="180975" indent="-180975" algn="ctr" defTabSz="514350">
              <a:spcAft>
                <a:spcPts val="1200"/>
              </a:spcAft>
              <a:buClr>
                <a:srgbClr val="F49B00"/>
              </a:buClr>
              <a:tabLst>
                <a:tab pos="514350" algn="l"/>
              </a:tabLst>
            </a:pPr>
            <a:r>
              <a:rPr lang="de-DE" sz="2000" dirty="0" smtClean="0">
                <a:solidFill>
                  <a:schemeClr val="bg1"/>
                </a:solidFill>
                <a:latin typeface="Arial" panose="020B0604020202020204" pitchFamily="34" charset="0"/>
                <a:cs typeface="Arial" panose="020B0604020202020204" pitchFamily="34" charset="0"/>
              </a:rPr>
              <a:t>career@mci.edu</a:t>
            </a:r>
            <a:endParaRPr lang="de-DE" sz="2000" dirty="0">
              <a:solidFill>
                <a:schemeClr val="bg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805264"/>
            <a:ext cx="1555062" cy="705084"/>
          </a:xfrm>
          <a:prstGeom prst="rect">
            <a:avLst/>
          </a:prstGeom>
        </p:spPr>
      </p:pic>
    </p:spTree>
    <p:extLst>
      <p:ext uri="{BB962C8B-B14F-4D97-AF65-F5344CB8AC3E}">
        <p14:creationId xmlns:p14="http://schemas.microsoft.com/office/powerpoint/2010/main" val="400717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a:latin typeface="Arial" panose="020B0604020202020204" pitchFamily="34" charset="0"/>
                <a:cs typeface="Arial" panose="020B0604020202020204" pitchFamily="34" charset="0"/>
              </a:rPr>
              <a:t>Mein Profil &amp; Karriereplan.</a:t>
            </a:r>
          </a:p>
        </p:txBody>
      </p:sp>
      <p:sp>
        <p:nvSpPr>
          <p:cNvPr id="7" name="Rechteck 6"/>
          <p:cNvSpPr/>
          <p:nvPr/>
        </p:nvSpPr>
        <p:spPr>
          <a:xfrm>
            <a:off x="0" y="3861048"/>
            <a:ext cx="9144000" cy="24482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 y="1196752"/>
            <a:ext cx="9146901" cy="1933895"/>
          </a:xfrm>
          <a:prstGeom prst="rect">
            <a:avLst/>
          </a:prstGeom>
        </p:spPr>
      </p:pic>
      <p:sp>
        <p:nvSpPr>
          <p:cNvPr id="11" name="Textfeld 10"/>
          <p:cNvSpPr txBox="1"/>
          <p:nvPr/>
        </p:nvSpPr>
        <p:spPr>
          <a:xfrm>
            <a:off x="255286" y="4077072"/>
            <a:ext cx="6764986" cy="384720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dirty="0">
                <a:solidFill>
                  <a:schemeClr val="bg1"/>
                </a:solidFill>
                <a:latin typeface="Arial" panose="020B0604020202020204" pitchFamily="34" charset="0"/>
                <a:cs typeface="Arial" panose="020B0604020202020204" pitchFamily="34" charset="0"/>
              </a:rPr>
              <a:t>Wo stehe ich und wo will ich hin</a:t>
            </a:r>
            <a:r>
              <a:rPr lang="de-DE" dirty="0" smtClean="0">
                <a:solidFill>
                  <a:schemeClr val="bg1"/>
                </a:solidFill>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de-DE" dirty="0">
                <a:solidFill>
                  <a:schemeClr val="bg1"/>
                </a:solidFill>
                <a:latin typeface="Arial" panose="020B0604020202020204" pitchFamily="34" charset="0"/>
                <a:cs typeface="Arial" panose="020B0604020202020204" pitchFamily="34" charset="0"/>
              </a:rPr>
              <a:t>eigene Werte und Interessen erkennen</a:t>
            </a:r>
          </a:p>
          <a:p>
            <a:pPr marL="285750" indent="-285750">
              <a:spcAft>
                <a:spcPts val="1200"/>
              </a:spcAft>
              <a:buFont typeface="Arial" panose="020B0604020202020204" pitchFamily="34" charset="0"/>
              <a:buChar char="•"/>
            </a:pPr>
            <a:r>
              <a:rPr lang="de-AT" dirty="0">
                <a:solidFill>
                  <a:schemeClr val="bg1"/>
                </a:solidFill>
              </a:rPr>
              <a:t>persönliche Stärken und Kompetenzen </a:t>
            </a:r>
            <a:r>
              <a:rPr lang="de-AT" dirty="0" smtClean="0">
                <a:solidFill>
                  <a:schemeClr val="bg1"/>
                </a:solidFill>
              </a:rPr>
              <a:t>erkennen</a:t>
            </a:r>
          </a:p>
          <a:p>
            <a:pPr marL="285750" indent="-285750">
              <a:spcAft>
                <a:spcPts val="1200"/>
              </a:spcAft>
              <a:buFont typeface="Arial" panose="020B0604020202020204" pitchFamily="34" charset="0"/>
              <a:buChar char="•"/>
            </a:pPr>
            <a:r>
              <a:rPr lang="de-AT" dirty="0">
                <a:solidFill>
                  <a:schemeClr val="bg1"/>
                </a:solidFill>
              </a:rPr>
              <a:t>eigene Schwächen erkennen</a:t>
            </a:r>
          </a:p>
          <a:p>
            <a:pPr marL="285750" indent="-285750">
              <a:spcAft>
                <a:spcPts val="1200"/>
              </a:spcAft>
              <a:buFont typeface="Arial" panose="020B0604020202020204" pitchFamily="34" charset="0"/>
              <a:buChar char="•"/>
            </a:pPr>
            <a:r>
              <a:rPr lang="de-AT" dirty="0">
                <a:solidFill>
                  <a:schemeClr val="bg1"/>
                </a:solidFill>
              </a:rPr>
              <a:t>aktive Karriereplanung</a:t>
            </a:r>
          </a:p>
          <a:p>
            <a:pPr marL="285750" indent="-285750">
              <a:spcAft>
                <a:spcPts val="1200"/>
              </a:spcAft>
              <a:buFont typeface="Arial" panose="020B0604020202020204" pitchFamily="34" charset="0"/>
              <a:buChar char="•"/>
            </a:pPr>
            <a:endParaRPr lang="de-AT" sz="2800" dirty="0"/>
          </a:p>
          <a:p>
            <a:pPr marL="285750" indent="-285750">
              <a:spcAft>
                <a:spcPts val="1200"/>
              </a:spcAft>
              <a:buFont typeface="Arial" panose="020B0604020202020204" pitchFamily="34" charset="0"/>
              <a:buChar char="•"/>
            </a:pPr>
            <a:endParaRPr lang="de-DE" sz="2800" dirty="0" smtClean="0">
              <a:solidFill>
                <a:schemeClr val="bg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de-DE"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9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4" y="396984"/>
            <a:ext cx="7043811" cy="400110"/>
          </a:xfrm>
          <a:prstGeom prst="rect">
            <a:avLst/>
          </a:prstGeom>
          <a:noFill/>
        </p:spPr>
        <p:txBody>
          <a:bodyPr wrap="square" rtlCol="0">
            <a:spAutoFit/>
          </a:bodyPr>
          <a:lstStyle/>
          <a:p>
            <a:r>
              <a:rPr lang="de-DE" sz="2000" b="1" spc="150" dirty="0" smtClean="0">
                <a:latin typeface="Arial" panose="020B0604020202020204" pitchFamily="34" charset="0"/>
                <a:cs typeface="Arial" panose="020B0604020202020204" pitchFamily="34" charset="0"/>
              </a:rPr>
              <a:t>Selbstmarketing </a:t>
            </a:r>
            <a:r>
              <a:rPr lang="de-DE" sz="2000" b="1" spc="150" dirty="0">
                <a:latin typeface="Arial" panose="020B0604020202020204" pitchFamily="34" charset="0"/>
                <a:cs typeface="Arial" panose="020B0604020202020204" pitchFamily="34" charset="0"/>
              </a:rPr>
              <a:t>- </a:t>
            </a:r>
            <a:r>
              <a:rPr lang="de-DE" sz="2000" b="1" spc="150" dirty="0" smtClean="0">
                <a:latin typeface="Arial" panose="020B0604020202020204" pitchFamily="34" charset="0"/>
                <a:cs typeface="Arial" panose="020B0604020202020204" pitchFamily="34" charset="0"/>
              </a:rPr>
              <a:t>Wie </a:t>
            </a:r>
            <a:r>
              <a:rPr lang="de-DE" sz="2000" b="1" spc="150" dirty="0">
                <a:latin typeface="Arial" panose="020B0604020202020204" pitchFamily="34" charset="0"/>
                <a:cs typeface="Arial" panose="020B0604020202020204" pitchFamily="34" charset="0"/>
              </a:rPr>
              <a:t>&amp; </a:t>
            </a:r>
            <a:r>
              <a:rPr lang="de-DE" sz="2000" b="1" spc="150" dirty="0" smtClean="0">
                <a:latin typeface="Arial" panose="020B0604020202020204" pitchFamily="34" charset="0"/>
                <a:cs typeface="Arial" panose="020B0604020202020204" pitchFamily="34" charset="0"/>
              </a:rPr>
              <a:t>Wo </a:t>
            </a:r>
            <a:r>
              <a:rPr lang="de-DE" sz="2000" b="1" spc="150" dirty="0">
                <a:latin typeface="Arial" panose="020B0604020202020204" pitchFamily="34" charset="0"/>
                <a:cs typeface="Arial" panose="020B0604020202020204" pitchFamily="34" charset="0"/>
              </a:rPr>
              <a:t>bewerbe ich mich.</a:t>
            </a:r>
            <a:endParaRPr lang="de-AT" sz="2000" b="1" spc="150" dirty="0">
              <a:latin typeface="Arial" panose="020B0604020202020204" pitchFamily="34" charset="0"/>
              <a:cs typeface="Arial" panose="020B0604020202020204" pitchFamily="34" charset="0"/>
            </a:endParaRPr>
          </a:p>
        </p:txBody>
      </p:sp>
      <p:sp>
        <p:nvSpPr>
          <p:cNvPr id="7" name="Rechteck 6"/>
          <p:cNvSpPr/>
          <p:nvPr/>
        </p:nvSpPr>
        <p:spPr>
          <a:xfrm>
            <a:off x="0" y="3861048"/>
            <a:ext cx="9144000" cy="24482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323527" y="4154304"/>
            <a:ext cx="8604957" cy="19389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err="1">
                <a:solidFill>
                  <a:schemeClr val="bg1"/>
                </a:solidFill>
                <a:latin typeface="Arial" panose="020B0604020202020204" pitchFamily="34" charset="0"/>
                <a:cs typeface="Arial" panose="020B0604020202020204" pitchFamily="34" charset="0"/>
              </a:rPr>
              <a:t>Persönlich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Vorstellen</a:t>
            </a:r>
            <a:r>
              <a:rPr lang="en-US" sz="2000" dirty="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Netzwerken</a:t>
            </a:r>
            <a:r>
              <a:rPr lang="en-US" sz="2000" dirty="0" smtClean="0">
                <a:solidFill>
                  <a:schemeClr val="bg1"/>
                </a:solidFill>
                <a:latin typeface="Arial" panose="020B0604020202020204" pitchFamily="34" charset="0"/>
                <a:cs typeface="Arial" panose="020B0604020202020204" pitchFamily="34" charset="0"/>
              </a:rPr>
              <a:t>)</a:t>
            </a:r>
            <a:br>
              <a:rPr lang="en-US" sz="2000" dirty="0" smtClean="0">
                <a:solidFill>
                  <a:schemeClr val="bg1"/>
                </a:solidFill>
                <a:latin typeface="Arial" panose="020B0604020202020204" pitchFamily="34" charset="0"/>
                <a:cs typeface="Arial" panose="020B0604020202020204" pitchFamily="34" charset="0"/>
              </a:rPr>
            </a:br>
            <a:endParaRPr lang="en-US" sz="2000" dirty="0" smtClean="0">
              <a:solidFill>
                <a:schemeClr val="bg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sz="2000" dirty="0">
                <a:solidFill>
                  <a:schemeClr val="bg1"/>
                </a:solidFill>
                <a:latin typeface="Arial" panose="020B0604020202020204" pitchFamily="34" charset="0"/>
                <a:cs typeface="Arial" panose="020B0604020202020204" pitchFamily="34" charset="0"/>
              </a:rPr>
              <a:t>Schriftlich (klassisch, per Mail, digital, multimedial</a:t>
            </a:r>
            <a:r>
              <a:rPr lang="de-DE" sz="2000" dirty="0" smtClean="0">
                <a:solidFill>
                  <a:schemeClr val="bg1"/>
                </a:solidFill>
                <a:latin typeface="Arial" panose="020B0604020202020204" pitchFamily="34" charset="0"/>
                <a:cs typeface="Arial" panose="020B0604020202020204" pitchFamily="34" charset="0"/>
              </a:rPr>
              <a:t>)</a:t>
            </a:r>
            <a:br>
              <a:rPr lang="de-DE" sz="2000" dirty="0" smtClean="0">
                <a:solidFill>
                  <a:schemeClr val="bg1"/>
                </a:solidFill>
                <a:latin typeface="Arial" panose="020B0604020202020204" pitchFamily="34" charset="0"/>
                <a:cs typeface="Arial" panose="020B0604020202020204" pitchFamily="34" charset="0"/>
              </a:rPr>
            </a:br>
            <a:endParaRPr lang="de-DE" sz="2000" dirty="0">
              <a:solidFill>
                <a:schemeClr val="bg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sz="2000" dirty="0">
                <a:solidFill>
                  <a:schemeClr val="bg1"/>
                </a:solidFill>
                <a:latin typeface="Arial" panose="020B0604020202020204" pitchFamily="34" charset="0"/>
                <a:cs typeface="Arial" panose="020B0604020202020204" pitchFamily="34" charset="0"/>
              </a:rPr>
              <a:t>Über Soziale Netzwerke (</a:t>
            </a:r>
            <a:r>
              <a:rPr lang="de-DE" sz="2000" dirty="0" err="1">
                <a:solidFill>
                  <a:schemeClr val="bg1"/>
                </a:solidFill>
                <a:latin typeface="Arial" panose="020B0604020202020204" pitchFamily="34" charset="0"/>
                <a:cs typeface="Arial" panose="020B0604020202020204" pitchFamily="34" charset="0"/>
              </a:rPr>
              <a:t>xing</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linkedin</a:t>
            </a:r>
            <a:r>
              <a:rPr lang="de-DE" sz="2000" dirty="0" smtClean="0">
                <a:solidFill>
                  <a:schemeClr val="bg1"/>
                </a:solidFill>
                <a:latin typeface="Arial" panose="020B0604020202020204" pitchFamily="34" charset="0"/>
                <a:cs typeface="Arial" panose="020B0604020202020204" pitchFamily="34" charset="0"/>
              </a:rPr>
              <a:t>)</a:t>
            </a:r>
            <a:endParaRPr lang="de-DE" sz="2000" dirty="0">
              <a:solidFill>
                <a:schemeClr val="bg1"/>
              </a:solidFill>
              <a:latin typeface="Arial" panose="020B0604020202020204" pitchFamily="34" charset="0"/>
              <a:cs typeface="Arial" panose="020B0604020202020204" pitchFamily="34" charset="0"/>
            </a:endParaRPr>
          </a:p>
        </p:txBody>
      </p:sp>
      <p:grpSp>
        <p:nvGrpSpPr>
          <p:cNvPr id="3" name="Gruppieren 2"/>
          <p:cNvGrpSpPr/>
          <p:nvPr/>
        </p:nvGrpSpPr>
        <p:grpSpPr>
          <a:xfrm>
            <a:off x="50196" y="1478186"/>
            <a:ext cx="8878288" cy="1729396"/>
            <a:chOff x="47867" y="4293096"/>
            <a:chExt cx="8878288" cy="1729396"/>
          </a:xfrm>
        </p:grpSpPr>
        <p:pic>
          <p:nvPicPr>
            <p:cNvPr id="14" name="Picture 2" descr="http://www.apollo-online.de/bilder/WKO_Bewerb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756" y="4324697"/>
              <a:ext cx="2608928" cy="16977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schmidt-rudersdorf.de/unternehmen/stellenanzeigen/bewerbung-rubriken-bild"/>
            <p:cNvPicPr>
              <a:picLocks noChangeAspect="1" noChangeArrowheads="1"/>
            </p:cNvPicPr>
            <p:nvPr/>
          </p:nvPicPr>
          <p:blipFill rotWithShape="1">
            <a:blip r:embed="rId3">
              <a:extLst>
                <a:ext uri="{28A0092B-C50C-407E-A947-70E740481C1C}">
                  <a14:useLocalDpi xmlns:a14="http://schemas.microsoft.com/office/drawing/2010/main" val="0"/>
                </a:ext>
              </a:extLst>
            </a:blip>
            <a:srcRect l="-15835" r="-1"/>
            <a:stretch/>
          </p:blipFill>
          <p:spPr bwMode="auto">
            <a:xfrm>
              <a:off x="5635341" y="4310050"/>
              <a:ext cx="3290814" cy="1694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www.peopleatventure.de/images/bilder_content_bearbeitet/Fotolia_88856216_XS_bearbeit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7" y="4293096"/>
              <a:ext cx="2980418" cy="1639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396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Vorstellen </a:t>
            </a:r>
            <a:r>
              <a:rPr lang="de-AT" sz="2000" b="1" spc="150" dirty="0">
                <a:latin typeface="Arial" panose="020B0604020202020204" pitchFamily="34" charset="0"/>
                <a:cs typeface="Arial" panose="020B0604020202020204" pitchFamily="34" charset="0"/>
              </a:rPr>
              <a:t>&amp; </a:t>
            </a:r>
            <a:r>
              <a:rPr lang="de-AT" sz="2000" b="1" spc="150" dirty="0" smtClean="0">
                <a:latin typeface="Arial" panose="020B0604020202020204" pitchFamily="34" charset="0"/>
                <a:cs typeface="Arial" panose="020B0604020202020204" pitchFamily="34" charset="0"/>
              </a:rPr>
              <a:t>Netzwerken</a:t>
            </a:r>
            <a:r>
              <a:rPr lang="de-AT" sz="2000" b="1" spc="150" dirty="0">
                <a:latin typeface="Arial" panose="020B0604020202020204" pitchFamily="34" charset="0"/>
                <a:cs typeface="Arial" panose="020B0604020202020204" pitchFamily="34" charset="0"/>
              </a:rPr>
              <a:t>.</a:t>
            </a:r>
          </a:p>
        </p:txBody>
      </p:sp>
      <p:sp>
        <p:nvSpPr>
          <p:cNvPr id="7" name="Rechteck 6"/>
          <p:cNvSpPr/>
          <p:nvPr/>
        </p:nvSpPr>
        <p:spPr>
          <a:xfrm>
            <a:off x="0" y="3861048"/>
            <a:ext cx="9144000" cy="24482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323528" y="4077072"/>
            <a:ext cx="8712969" cy="3170099"/>
          </a:xfrm>
          <a:prstGeom prst="rect">
            <a:avLst/>
          </a:prstGeom>
          <a:noFill/>
        </p:spPr>
        <p:txBody>
          <a:bodyPr wrap="square" rtlCol="0">
            <a:spAutoFit/>
          </a:bodyPr>
          <a:lstStyle/>
          <a:p>
            <a:pPr algn="ctr">
              <a:spcAft>
                <a:spcPts val="1200"/>
              </a:spcAft>
            </a:pPr>
            <a:r>
              <a:rPr lang="de-DE" sz="2000" dirty="0">
                <a:solidFill>
                  <a:schemeClr val="bg1"/>
                </a:solidFill>
                <a:latin typeface="Arial" panose="020B0604020202020204" pitchFamily="34" charset="0"/>
                <a:cs typeface="Arial" panose="020B0604020202020204" pitchFamily="34" charset="0"/>
              </a:rPr>
              <a:t>Nutzen Sie alle Gelegenheiten, ob sich persönlich vorzustellen, </a:t>
            </a:r>
          </a:p>
          <a:p>
            <a:pPr algn="ctr">
              <a:spcAft>
                <a:spcPts val="1200"/>
              </a:spcAft>
            </a:pPr>
            <a:r>
              <a:rPr lang="de-DE" sz="2000" dirty="0">
                <a:solidFill>
                  <a:schemeClr val="bg1"/>
                </a:solidFill>
                <a:latin typeface="Arial" panose="020B0604020202020204" pitchFamily="34" charset="0"/>
                <a:cs typeface="Arial" panose="020B0604020202020204" pitchFamily="34" charset="0"/>
              </a:rPr>
              <a:t>bekannt zu machen und Netzwerke aufzubauen</a:t>
            </a:r>
          </a:p>
          <a:p>
            <a:pPr algn="ctr">
              <a:spcAft>
                <a:spcPts val="1200"/>
              </a:spcAft>
            </a:pPr>
            <a:r>
              <a:rPr lang="de-DE" sz="2000" dirty="0">
                <a:solidFill>
                  <a:schemeClr val="bg1"/>
                </a:solidFill>
                <a:latin typeface="Arial" panose="020B0604020202020204" pitchFamily="34" charset="0"/>
                <a:cs typeface="Arial" panose="020B0604020202020204" pitchFamily="34" charset="0"/>
              </a:rPr>
              <a:t>(Famulaturen, Nebenjobs, Kongresse, Messen </a:t>
            </a:r>
            <a:r>
              <a:rPr lang="de-DE" sz="2000" dirty="0" err="1">
                <a:solidFill>
                  <a:schemeClr val="bg1"/>
                </a:solidFill>
                <a:latin typeface="Arial" panose="020B0604020202020204" pitchFamily="34" charset="0"/>
                <a:cs typeface="Arial" panose="020B0604020202020204" pitchFamily="34" charset="0"/>
              </a:rPr>
              <a:t>zb</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austrodoc</a:t>
            </a:r>
            <a:r>
              <a:rPr lang="de-DE" sz="2000" dirty="0">
                <a:solidFill>
                  <a:schemeClr val="bg1"/>
                </a:solidFill>
                <a:latin typeface="Arial" panose="020B0604020202020204" pitchFamily="34" charset="0"/>
                <a:cs typeface="Arial" panose="020B0604020202020204" pitchFamily="34" charset="0"/>
              </a:rPr>
              <a:t>,  </a:t>
            </a:r>
          </a:p>
          <a:p>
            <a:pPr algn="ctr">
              <a:spcAft>
                <a:spcPts val="1200"/>
              </a:spcAft>
            </a:pPr>
            <a:r>
              <a:rPr lang="de-DE" sz="2000" dirty="0">
                <a:solidFill>
                  <a:schemeClr val="bg1"/>
                </a:solidFill>
                <a:latin typeface="Arial" panose="020B0604020202020204" pitchFamily="34" charset="0"/>
                <a:cs typeface="Arial" panose="020B0604020202020204" pitchFamily="34" charset="0"/>
              </a:rPr>
              <a:t>Vereinigungen </a:t>
            </a:r>
            <a:r>
              <a:rPr lang="de-DE" sz="2000" dirty="0" err="1">
                <a:solidFill>
                  <a:schemeClr val="bg1"/>
                </a:solidFill>
                <a:latin typeface="Arial" panose="020B0604020202020204" pitchFamily="34" charset="0"/>
                <a:cs typeface="Arial" panose="020B0604020202020204" pitchFamily="34" charset="0"/>
              </a:rPr>
              <a:t>zb</a:t>
            </a:r>
            <a:r>
              <a:rPr lang="de-DE" sz="2000" dirty="0">
                <a:solidFill>
                  <a:schemeClr val="bg1"/>
                </a:solidFill>
                <a:latin typeface="Arial" panose="020B0604020202020204" pitchFamily="34" charset="0"/>
                <a:cs typeface="Arial" panose="020B0604020202020204" pitchFamily="34" charset="0"/>
              </a:rPr>
              <a:t> ALUMNI-I-MED, etc.) </a:t>
            </a:r>
          </a:p>
          <a:p>
            <a:pPr>
              <a:spcAft>
                <a:spcPts val="1200"/>
              </a:spcAft>
            </a:pPr>
            <a:endParaRPr lang="de-DE" sz="2000" dirty="0">
              <a:solidFill>
                <a:schemeClr val="bg1"/>
              </a:solidFill>
              <a:latin typeface="Arial" panose="020B0604020202020204" pitchFamily="34" charset="0"/>
              <a:cs typeface="Arial" panose="020B0604020202020204" pitchFamily="34" charset="0"/>
            </a:endParaRPr>
          </a:p>
          <a:p>
            <a:pPr>
              <a:spcAft>
                <a:spcPts val="1200"/>
              </a:spcAft>
            </a:pPr>
            <a:r>
              <a:rPr lang="de-DE" sz="2000" dirty="0">
                <a:solidFill>
                  <a:schemeClr val="bg1"/>
                </a:solidFill>
                <a:latin typeface="Arial" panose="020B0604020202020204" pitchFamily="34" charset="0"/>
                <a:cs typeface="Arial" panose="020B0604020202020204" pitchFamily="34" charset="0"/>
              </a:rPr>
              <a:t>STAY CONNECTED!</a:t>
            </a:r>
          </a:p>
          <a:p>
            <a:pPr>
              <a:spcAft>
                <a:spcPts val="1200"/>
              </a:spcAft>
            </a:pPr>
            <a:endParaRPr lang="en-US" sz="2000" dirty="0">
              <a:solidFill>
                <a:schemeClr val="bg1"/>
              </a:solidFill>
              <a:latin typeface="Arial" panose="020B0604020202020204" pitchFamily="34" charset="0"/>
              <a:cs typeface="Arial" panose="020B0604020202020204" pitchFamily="34" charset="0"/>
            </a:endParaRPr>
          </a:p>
        </p:txBody>
      </p:sp>
      <p:pic>
        <p:nvPicPr>
          <p:cNvPr id="11" name="Picture 2" descr="Matrix, Netzwerk, Datenaustausch, Vernetzung,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0072"/>
            <a:ext cx="3464063" cy="346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0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Die </a:t>
            </a:r>
            <a:r>
              <a:rPr lang="de-AT" sz="2000" b="1" spc="150" dirty="0">
                <a:latin typeface="Arial" panose="020B0604020202020204" pitchFamily="34" charset="0"/>
                <a:cs typeface="Arial" panose="020B0604020202020204" pitchFamily="34" charset="0"/>
              </a:rPr>
              <a:t>schriftliche </a:t>
            </a:r>
            <a:r>
              <a:rPr lang="de-AT" sz="2000" b="1" spc="150" dirty="0" smtClean="0">
                <a:latin typeface="Arial" panose="020B0604020202020204" pitchFamily="34" charset="0"/>
                <a:cs typeface="Arial" panose="020B0604020202020204" pitchFamily="34" charset="0"/>
              </a:rPr>
              <a:t>Bewerbung</a:t>
            </a:r>
            <a:r>
              <a:rPr lang="de-AT" sz="2000" b="1" spc="150" dirty="0">
                <a:latin typeface="Arial" panose="020B0604020202020204" pitchFamily="34" charset="0"/>
                <a:cs typeface="Arial" panose="020B0604020202020204" pitchFamily="34" charset="0"/>
              </a:rPr>
              <a:t>.</a:t>
            </a:r>
          </a:p>
        </p:txBody>
      </p:sp>
      <p:sp>
        <p:nvSpPr>
          <p:cNvPr id="7" name="Rechteck 6"/>
          <p:cNvSpPr/>
          <p:nvPr/>
        </p:nvSpPr>
        <p:spPr>
          <a:xfrm>
            <a:off x="467544" y="1124744"/>
            <a:ext cx="8280920" cy="5314786"/>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541511" y="1435998"/>
            <a:ext cx="7270849" cy="480131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Stellenanzeigen suchen/finden/scannen</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Stellenanzeigen verstehen &amp; interpretieren</a:t>
            </a:r>
          </a:p>
          <a:p>
            <a:pPr>
              <a:spcAft>
                <a:spcPts val="1200"/>
              </a:spcAft>
            </a:pPr>
            <a:r>
              <a:rPr lang="de-DE" dirty="0" smtClean="0">
                <a:latin typeface="Arial" panose="020B0604020202020204" pitchFamily="34" charset="0"/>
                <a:cs typeface="Arial" panose="020B0604020202020204" pitchFamily="34" charset="0"/>
              </a:rPr>
              <a:t>     MUSS/KANN-KRITERIEN</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Zusatzinfos</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Bewerbungsunterlagen zielgerichtet formulieren</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CV/Lebenslauf </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Anschreiben/Motivationsschreiben</a:t>
            </a:r>
          </a:p>
          <a:p>
            <a:pPr marL="1200150" lvl="2"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Warum dieser Arbeitgeber?</a:t>
            </a:r>
          </a:p>
          <a:p>
            <a:pPr marL="1200150" lvl="2"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Warum dieser Job/dieser Aufgabenbereich?</a:t>
            </a:r>
          </a:p>
          <a:p>
            <a:pPr marL="1200150" lvl="2"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Warum m/ich?</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Anhang: Zeugnisse, Zertifikate, </a:t>
            </a:r>
            <a:r>
              <a:rPr lang="de-DE" dirty="0" err="1">
                <a:latin typeface="Arial" panose="020B0604020202020204" pitchFamily="34" charset="0"/>
                <a:cs typeface="Arial" panose="020B0604020202020204" pitchFamily="34" charset="0"/>
              </a:rPr>
              <a:t>Nostrifizierungen</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11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Tipps </a:t>
            </a:r>
            <a:r>
              <a:rPr lang="de-AT" sz="2000" b="1" spc="150" dirty="0">
                <a:latin typeface="Arial" panose="020B0604020202020204" pitchFamily="34" charset="0"/>
                <a:cs typeface="Arial" panose="020B0604020202020204" pitchFamily="34" charset="0"/>
              </a:rPr>
              <a:t>für den </a:t>
            </a:r>
            <a:r>
              <a:rPr lang="de-AT" sz="2000" b="1" spc="150" dirty="0" smtClean="0">
                <a:latin typeface="Arial" panose="020B0604020202020204" pitchFamily="34" charset="0"/>
                <a:cs typeface="Arial" panose="020B0604020202020204" pitchFamily="34" charset="0"/>
              </a:rPr>
              <a:t>CV/</a:t>
            </a:r>
            <a:r>
              <a:rPr lang="de-AT" sz="2000" b="1" spc="150" dirty="0">
                <a:latin typeface="Arial" panose="020B0604020202020204" pitchFamily="34" charset="0"/>
                <a:cs typeface="Arial" panose="020B0604020202020204" pitchFamily="34" charset="0"/>
              </a:rPr>
              <a:t>L</a:t>
            </a:r>
            <a:r>
              <a:rPr lang="de-AT" sz="2000" b="1" spc="150" dirty="0" smtClean="0">
                <a:latin typeface="Arial" panose="020B0604020202020204" pitchFamily="34" charset="0"/>
                <a:cs typeface="Arial" panose="020B0604020202020204" pitchFamily="34" charset="0"/>
              </a:rPr>
              <a:t>ebenslauf</a:t>
            </a:r>
            <a:r>
              <a:rPr lang="de-AT" sz="2000" b="1" spc="150" dirty="0">
                <a:latin typeface="Arial" panose="020B0604020202020204" pitchFamily="34" charset="0"/>
                <a:cs typeface="Arial" panose="020B0604020202020204" pitchFamily="34" charset="0"/>
              </a:rPr>
              <a:t>.</a:t>
            </a:r>
          </a:p>
        </p:txBody>
      </p:sp>
      <p:sp>
        <p:nvSpPr>
          <p:cNvPr id="7" name="Rechteck 6"/>
          <p:cNvSpPr/>
          <p:nvPr/>
        </p:nvSpPr>
        <p:spPr>
          <a:xfrm>
            <a:off x="467544" y="1124743"/>
            <a:ext cx="8280920" cy="5256585"/>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541511" y="1444711"/>
            <a:ext cx="8062937" cy="461664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Oberstes Gebot ist Übersichtlichkeit und Struktur</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Denken Sie an den/die Leser/-in, verwenden Sie auch graphische Elemente, Zahlen, etc.</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Achtung mit Farben</a:t>
            </a:r>
          </a:p>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Formate</a:t>
            </a:r>
            <a:r>
              <a:rPr lang="de-DE" dirty="0">
                <a:latin typeface="Arial" panose="020B0604020202020204" pitchFamily="34" charset="0"/>
                <a:cs typeface="Arial" panose="020B0604020202020204" pitchFamily="34" charset="0"/>
              </a:rPr>
              <a:t>: Einige Unternehmen setzen bestimmte, international vorgegebene Formate (wie beispielsweise den Europass) des Lebenslaufs voraus. Diese klar strukturierten Darstellungen sind aber nicht überall Pflicht. Wenn vom Bewerber ein besonderes Format verlangt wird, wird dies meist in der Stellenausschreibung angegeben.</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Länge (1-2-3-4 Seiten) – was Sinn macht!</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Foto (seriös und sympathisch) im deutschsprachigen Raum üblich</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Bei </a:t>
            </a:r>
            <a:r>
              <a:rPr lang="de-DE" b="1" dirty="0">
                <a:latin typeface="Arial" panose="020B0604020202020204" pitchFamily="34" charset="0"/>
                <a:cs typeface="Arial" panose="020B0604020202020204" pitchFamily="34" charset="0"/>
              </a:rPr>
              <a:t>persönlichen Daten</a:t>
            </a:r>
            <a:r>
              <a:rPr lang="de-DE" dirty="0">
                <a:latin typeface="Arial" panose="020B0604020202020204" pitchFamily="34" charset="0"/>
                <a:cs typeface="Arial" panose="020B0604020202020204" pitchFamily="34" charset="0"/>
              </a:rPr>
              <a:t>: Hinweis auf </a:t>
            </a:r>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Media Profil; für USA und GB keine Angabe von Alter, Geschlecht, auch kein Foto</a:t>
            </a:r>
          </a:p>
        </p:txBody>
      </p:sp>
    </p:spTree>
    <p:extLst>
      <p:ext uri="{BB962C8B-B14F-4D97-AF65-F5344CB8AC3E}">
        <p14:creationId xmlns:p14="http://schemas.microsoft.com/office/powerpoint/2010/main" val="223969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Tipps </a:t>
            </a:r>
            <a:r>
              <a:rPr lang="de-AT" sz="2000" b="1" spc="150" dirty="0">
                <a:latin typeface="Arial" panose="020B0604020202020204" pitchFamily="34" charset="0"/>
                <a:cs typeface="Arial" panose="020B0604020202020204" pitchFamily="34" charset="0"/>
              </a:rPr>
              <a:t>für den </a:t>
            </a:r>
            <a:r>
              <a:rPr lang="de-AT" sz="2000" b="1" spc="150" dirty="0" smtClean="0">
                <a:latin typeface="Arial" panose="020B0604020202020204" pitchFamily="34" charset="0"/>
                <a:cs typeface="Arial" panose="020B0604020202020204" pitchFamily="34" charset="0"/>
              </a:rPr>
              <a:t>CV/</a:t>
            </a:r>
            <a:r>
              <a:rPr lang="de-AT" sz="2000" b="1" spc="150" dirty="0">
                <a:latin typeface="Arial" panose="020B0604020202020204" pitchFamily="34" charset="0"/>
                <a:cs typeface="Arial" panose="020B0604020202020204" pitchFamily="34" charset="0"/>
              </a:rPr>
              <a:t>L</a:t>
            </a:r>
            <a:r>
              <a:rPr lang="de-AT" sz="2000" b="1" spc="150" dirty="0" smtClean="0">
                <a:latin typeface="Arial" panose="020B0604020202020204" pitchFamily="34" charset="0"/>
                <a:cs typeface="Arial" panose="020B0604020202020204" pitchFamily="34" charset="0"/>
              </a:rPr>
              <a:t>ebenslauf</a:t>
            </a:r>
            <a:r>
              <a:rPr lang="de-AT" sz="2000" b="1" spc="150" dirty="0">
                <a:latin typeface="Arial" panose="020B0604020202020204" pitchFamily="34" charset="0"/>
                <a:cs typeface="Arial" panose="020B0604020202020204" pitchFamily="34" charset="0"/>
              </a:rPr>
              <a:t>.</a:t>
            </a:r>
          </a:p>
        </p:txBody>
      </p:sp>
      <p:sp>
        <p:nvSpPr>
          <p:cNvPr id="7" name="Rechteck 6"/>
          <p:cNvSpPr/>
          <p:nvPr/>
        </p:nvSpPr>
        <p:spPr>
          <a:xfrm>
            <a:off x="467544" y="1124743"/>
            <a:ext cx="8280920" cy="5256585"/>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541511" y="1537622"/>
            <a:ext cx="8062937" cy="433965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Beruflicher Werdegang/Klinische Erfahrung</a:t>
            </a:r>
            <a:r>
              <a:rPr lang="de-DE" dirty="0">
                <a:latin typeface="Arial" panose="020B0604020202020204" pitchFamily="34" charset="0"/>
                <a:cs typeface="Arial" panose="020B0604020202020204" pitchFamily="34" charset="0"/>
              </a:rPr>
              <a:t>: Berufliche Stationen werden chronologisch – beginnend mit der letzten Position – aufgelistet;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Ergänzende Infos zu den einzelnen Stationen hilfreich (was wurde hier gemacht?)</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Ausbildung: </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Studium</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Promotion</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Kongresse</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Aus- &amp; Weiterbildung</a:t>
            </a:r>
          </a:p>
          <a:p>
            <a:pPr marL="742950" lvl="1" indent="-285750">
              <a:spcAft>
                <a:spcPts val="1200"/>
              </a:spcAft>
              <a:buFont typeface="Arial" panose="020B0604020202020204" pitchFamily="34" charset="0"/>
              <a:buChar char="•"/>
            </a:pPr>
            <a:r>
              <a:rPr lang="de-DE" dirty="0" smtClean="0">
                <a:latin typeface="Arial" panose="020B0604020202020204" pitchFamily="34" charset="0"/>
                <a:cs typeface="Arial" panose="020B0604020202020204" pitchFamily="34" charset="0"/>
              </a:rPr>
              <a:t>Stipendien </a:t>
            </a:r>
            <a:r>
              <a:rPr lang="de-DE" dirty="0">
                <a:latin typeface="Arial" panose="020B0604020202020204" pitchFamily="34" charset="0"/>
                <a:cs typeface="Arial" panose="020B0604020202020204" pitchFamily="34" charset="0"/>
              </a:rPr>
              <a:t>&amp; Preise</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51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Tipps </a:t>
            </a:r>
            <a:r>
              <a:rPr lang="de-AT" sz="2000" b="1" spc="150" dirty="0">
                <a:latin typeface="Arial" panose="020B0604020202020204" pitchFamily="34" charset="0"/>
                <a:cs typeface="Arial" panose="020B0604020202020204" pitchFamily="34" charset="0"/>
              </a:rPr>
              <a:t>für den </a:t>
            </a:r>
            <a:r>
              <a:rPr lang="de-AT" sz="2000" b="1" spc="150" dirty="0" smtClean="0">
                <a:latin typeface="Arial" panose="020B0604020202020204" pitchFamily="34" charset="0"/>
                <a:cs typeface="Arial" panose="020B0604020202020204" pitchFamily="34" charset="0"/>
              </a:rPr>
              <a:t>CV/</a:t>
            </a:r>
            <a:r>
              <a:rPr lang="de-AT" sz="2000" b="1" spc="150" dirty="0">
                <a:latin typeface="Arial" panose="020B0604020202020204" pitchFamily="34" charset="0"/>
                <a:cs typeface="Arial" panose="020B0604020202020204" pitchFamily="34" charset="0"/>
              </a:rPr>
              <a:t>L</a:t>
            </a:r>
            <a:r>
              <a:rPr lang="de-AT" sz="2000" b="1" spc="150" dirty="0" smtClean="0">
                <a:latin typeface="Arial" panose="020B0604020202020204" pitchFamily="34" charset="0"/>
                <a:cs typeface="Arial" panose="020B0604020202020204" pitchFamily="34" charset="0"/>
              </a:rPr>
              <a:t>ebenslauf</a:t>
            </a:r>
            <a:r>
              <a:rPr lang="de-AT" sz="2000" b="1" spc="150" dirty="0">
                <a:latin typeface="Arial" panose="020B0604020202020204" pitchFamily="34" charset="0"/>
                <a:cs typeface="Arial" panose="020B0604020202020204" pitchFamily="34" charset="0"/>
              </a:rPr>
              <a:t>.</a:t>
            </a:r>
          </a:p>
        </p:txBody>
      </p:sp>
      <p:sp>
        <p:nvSpPr>
          <p:cNvPr id="7" name="Rechteck 6"/>
          <p:cNvSpPr/>
          <p:nvPr/>
        </p:nvSpPr>
        <p:spPr>
          <a:xfrm>
            <a:off x="467544" y="1124745"/>
            <a:ext cx="8280920" cy="4104456"/>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469503" y="1691803"/>
            <a:ext cx="8062937" cy="246221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Sprachen &amp; Auslandsaufenthalte</a:t>
            </a:r>
            <a:br>
              <a:rPr lang="de-DE" b="1" dirty="0">
                <a:latin typeface="Arial" panose="020B0604020202020204" pitchFamily="34" charset="0"/>
                <a:cs typeface="Arial" panose="020B0604020202020204" pitchFamily="34" charset="0"/>
              </a:rPr>
            </a:br>
            <a:endParaRPr lang="de-DE" b="1"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Engagement &amp; Interessen</a:t>
            </a:r>
            <a:r>
              <a:rPr lang="de-DE" dirty="0">
                <a:latin typeface="Arial" panose="020B0604020202020204" pitchFamily="34" charset="0"/>
                <a:cs typeface="Arial" panose="020B0604020202020204" pitchFamily="34" charset="0"/>
              </a:rPr>
              <a:t>: Wer möchte, kann auch private Angaben in seinen Lebenslauf integrieren. Hobbies, Interessen oder auch Mitgliedschaften in Vereinen können, müssen aber nicht angegeben werden. Wichtig wäre jeweils Bezug zur Stelle oder besonderer Einsatzbereitschaft / Übernahme von Verantwortung </a:t>
            </a:r>
            <a:r>
              <a:rPr lang="de-DE" dirty="0" smtClean="0">
                <a:latin typeface="Arial" panose="020B0604020202020204" pitchFamily="34" charset="0"/>
                <a:cs typeface="Arial" panose="020B0604020202020204" pitchFamily="34" charset="0"/>
              </a:rPr>
              <a:t>o.ä</a:t>
            </a:r>
            <a:r>
              <a:rPr lang="de-DE" dirty="0">
                <a:latin typeface="Arial" panose="020B0604020202020204" pitchFamily="34" charset="0"/>
                <a:cs typeface="Arial" panose="020B0604020202020204" pitchFamily="34" charset="0"/>
              </a:rPr>
              <a:t>.</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52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12565" y="396984"/>
            <a:ext cx="5976664" cy="400110"/>
          </a:xfrm>
          <a:prstGeom prst="rect">
            <a:avLst/>
          </a:prstGeom>
          <a:noFill/>
        </p:spPr>
        <p:txBody>
          <a:bodyPr wrap="square" rtlCol="0">
            <a:spAutoFit/>
          </a:bodyPr>
          <a:lstStyle/>
          <a:p>
            <a:r>
              <a:rPr lang="de-AT" sz="2000" b="1" spc="150" dirty="0" smtClean="0">
                <a:latin typeface="Arial" panose="020B0604020202020204" pitchFamily="34" charset="0"/>
                <a:cs typeface="Arial" panose="020B0604020202020204" pitchFamily="34" charset="0"/>
              </a:rPr>
              <a:t>Tipps </a:t>
            </a:r>
            <a:r>
              <a:rPr lang="de-AT" sz="2000" b="1" spc="150" dirty="0">
                <a:latin typeface="Arial" panose="020B0604020202020204" pitchFamily="34" charset="0"/>
                <a:cs typeface="Arial" panose="020B0604020202020204" pitchFamily="34" charset="0"/>
              </a:rPr>
              <a:t>für das </a:t>
            </a:r>
            <a:r>
              <a:rPr lang="de-AT" sz="2000" b="1" spc="150" dirty="0" smtClean="0">
                <a:latin typeface="Arial" panose="020B0604020202020204" pitchFamily="34" charset="0"/>
                <a:cs typeface="Arial" panose="020B0604020202020204" pitchFamily="34" charset="0"/>
              </a:rPr>
              <a:t>Anschreiben</a:t>
            </a:r>
            <a:r>
              <a:rPr lang="de-AT" sz="2000" b="1" spc="150" dirty="0">
                <a:latin typeface="Arial" panose="020B0604020202020204" pitchFamily="34" charset="0"/>
                <a:cs typeface="Arial" panose="020B0604020202020204" pitchFamily="34" charset="0"/>
              </a:rPr>
              <a:t>.</a:t>
            </a:r>
          </a:p>
        </p:txBody>
      </p:sp>
      <p:sp>
        <p:nvSpPr>
          <p:cNvPr id="7" name="Rechteck 6"/>
          <p:cNvSpPr/>
          <p:nvPr/>
        </p:nvSpPr>
        <p:spPr>
          <a:xfrm>
            <a:off x="467544" y="1124743"/>
            <a:ext cx="8280920" cy="5256585"/>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feld 7"/>
          <p:cNvSpPr txBox="1"/>
          <p:nvPr/>
        </p:nvSpPr>
        <p:spPr>
          <a:xfrm>
            <a:off x="1081229" y="4154016"/>
            <a:ext cx="184731" cy="369332"/>
          </a:xfrm>
          <a:prstGeom prst="rect">
            <a:avLst/>
          </a:prstGeom>
          <a:noFill/>
        </p:spPr>
        <p:txBody>
          <a:bodyPr wrap="none" rtlCol="0">
            <a:spAutoFit/>
          </a:bodyPr>
          <a:lstStyle/>
          <a:p>
            <a:pPr>
              <a:spcAft>
                <a:spcPts val="1200"/>
              </a:spcAft>
            </a:pPr>
            <a:endParaRPr lang="de-DE" dirty="0">
              <a:solidFill>
                <a:schemeClr val="bg1"/>
              </a:solidFill>
              <a:latin typeface="Arial" panose="020B0604020202020204" pitchFamily="34" charset="0"/>
              <a:cs typeface="Arial" panose="020B0604020202020204" pitchFamily="34" charset="0"/>
            </a:endParaRPr>
          </a:p>
        </p:txBody>
      </p:sp>
      <p:sp>
        <p:nvSpPr>
          <p:cNvPr id="6" name="Textfeld 5"/>
          <p:cNvSpPr txBox="1"/>
          <p:nvPr/>
        </p:nvSpPr>
        <p:spPr>
          <a:xfrm>
            <a:off x="541511" y="1537622"/>
            <a:ext cx="8062937" cy="477053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Nicht länger als eine Seite (3-4 Absätze), persönlich gehalten und an eine/-n konkrete/-n Adressaten/-in gerichtet – soll die Verbindung zwischen dem Unternehmen und dem/der Bewerber/-in schaffen</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Kein „Herumschwafeln“, sondern klipp &amp; klar: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Wie man sich im Hinblick auf eine konkrete Position glaubwürdig präsentiert. </a:t>
            </a:r>
          </a:p>
          <a:p>
            <a:pPr marL="285750"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Folgende Aussagen sollte das Motivationsschreiben enthalten:</a:t>
            </a:r>
          </a:p>
          <a:p>
            <a:pPr marL="742950" lvl="1"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Warum dieses Unternehmen</a:t>
            </a:r>
          </a:p>
          <a:p>
            <a:pPr marL="742950" lvl="1"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Warum dieser Job/Bereich</a:t>
            </a:r>
          </a:p>
          <a:p>
            <a:pPr marL="742950" lvl="1" indent="-285750">
              <a:spcAft>
                <a:spcPts val="1200"/>
              </a:spcAft>
              <a:buFont typeface="Arial" panose="020B0604020202020204" pitchFamily="34" charset="0"/>
              <a:buChar char="•"/>
            </a:pPr>
            <a:r>
              <a:rPr lang="de-DE" b="1" dirty="0">
                <a:latin typeface="Arial" panose="020B0604020202020204" pitchFamily="34" charset="0"/>
                <a:cs typeface="Arial" panose="020B0604020202020204" pitchFamily="34" charset="0"/>
              </a:rPr>
              <a:t>Warum ich der/die Richtige für den Job bin</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Diese Fähigkeiten habe ich!</a:t>
            </a:r>
          </a:p>
          <a:p>
            <a:pPr marL="742950" lvl="1" indent="-285750">
              <a:spcAft>
                <a:spcPts val="1200"/>
              </a:spcAft>
              <a:buFont typeface="Arial" panose="020B0604020202020204" pitchFamily="34" charset="0"/>
              <a:buChar char="•"/>
            </a:pPr>
            <a:r>
              <a:rPr lang="de-DE" dirty="0">
                <a:latin typeface="Arial" panose="020B0604020202020204" pitchFamily="34" charset="0"/>
                <a:cs typeface="Arial" panose="020B0604020202020204" pitchFamily="34" charset="0"/>
              </a:rPr>
              <a:t>Ich warte auf Antwort</a:t>
            </a:r>
            <a:r>
              <a:rPr lang="de-DE" dirty="0" smtClean="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366007"/>
      </p:ext>
    </p:extLst>
  </p:cSld>
  <p:clrMapOvr>
    <a:masterClrMapping/>
  </p:clrMapOvr>
</p:sld>
</file>

<file path=ppt/theme/theme1.xml><?xml version="1.0" encoding="utf-8"?>
<a:theme xmlns:a="http://schemas.openxmlformats.org/drawingml/2006/main" name="Larissa-Design">
  <a:themeElements>
    <a:clrScheme name="MCI">
      <a:dk1>
        <a:sysClr val="windowText" lastClr="000000"/>
      </a:dk1>
      <a:lt1>
        <a:sysClr val="window" lastClr="FFFFFF"/>
      </a:lt1>
      <a:dk2>
        <a:srgbClr val="004983"/>
      </a:dk2>
      <a:lt2>
        <a:srgbClr val="F49A00"/>
      </a:lt2>
      <a:accent1>
        <a:srgbClr val="004983"/>
      </a:accent1>
      <a:accent2>
        <a:srgbClr val="F49A00"/>
      </a:accent2>
      <a:accent3>
        <a:srgbClr val="5F856B"/>
      </a:accent3>
      <a:accent4>
        <a:srgbClr val="5D788E"/>
      </a:accent4>
      <a:accent5>
        <a:srgbClr val="783F4F"/>
      </a:accent5>
      <a:accent6>
        <a:srgbClr val="CD943A"/>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Words>
  <Application>Microsoft Office PowerPoint</Application>
  <PresentationFormat>Bildschirmpräsentation (4:3)</PresentationFormat>
  <Paragraphs>99</Paragraphs>
  <Slides>17</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17</vt:i4>
      </vt:variant>
    </vt:vector>
  </HeadingPairs>
  <TitlesOfParts>
    <vt:vector size="20" baseType="lpstr">
      <vt:lpstr>Arial</vt:lpstr>
      <vt:lpstr>Calibri</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MCI Management Center Innsbruck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Daniela Lindtner</dc:creator>
  <cp:lastModifiedBy>Stibernitz Ilse</cp:lastModifiedBy>
  <cp:revision>1069</cp:revision>
  <cp:lastPrinted>2014-04-25T11:36:14Z</cp:lastPrinted>
  <dcterms:created xsi:type="dcterms:W3CDTF">2011-03-15T09:32:42Z</dcterms:created>
  <dcterms:modified xsi:type="dcterms:W3CDTF">2021-11-04T11:22:21Z</dcterms:modified>
</cp:coreProperties>
</file>